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Raleway"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i36WkVyN8saHEVW0RhjBpYOia3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48D259-A7D5-4B8A-8520-D48E23F334DD}">
  <a:tblStyle styleId="{1148D259-A7D5-4B8A-8520-D48E23F334D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nl-NL">
                <a:solidFill>
                  <a:schemeClr val="dk1"/>
                </a:solidFill>
                <a:latin typeface="Raleway"/>
                <a:ea typeface="Raleway"/>
                <a:cs typeface="Raleway"/>
                <a:sym typeface="Raleway"/>
              </a:rPr>
              <a:t>De les gaat over Prinsjesdag. Het kan gebruikt worden als uitleg vooraf zodat de leerlingen ‘kijkvragen’ mee kunnen krijgen. Achteraf gebruiken kan ook, dan zijn de vragen geschikter om in de les te bespreken..</a:t>
            </a:r>
            <a:endParaRPr>
              <a:solidFill>
                <a:schemeClr val="dk1"/>
              </a:solidFill>
              <a:latin typeface="Raleway"/>
              <a:ea typeface="Raleway"/>
              <a:cs typeface="Raleway"/>
              <a:sym typeface="Raleway"/>
            </a:endParaRPr>
          </a:p>
          <a:p>
            <a:pPr marL="0" lvl="0" indent="0" algn="l" rtl="0">
              <a:lnSpc>
                <a:spcPct val="100000"/>
              </a:lnSpc>
              <a:spcBef>
                <a:spcPts val="80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ef71c5355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ef71c53559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latin typeface="Raleway"/>
                <a:ea typeface="Raleway"/>
                <a:cs typeface="Raleway"/>
                <a:sym typeface="Raleway"/>
              </a:rPr>
              <a:t>Benadruk dat de politieke partijen soms een andere oplossing hebben over maatschappelijk geluk en daarover in debat gaan. </a:t>
            </a:r>
            <a:endParaRPr>
              <a:solidFill>
                <a:schemeClr val="dk1"/>
              </a:solidFill>
              <a:latin typeface="Raleway"/>
              <a:ea typeface="Raleway"/>
              <a:cs typeface="Raleway"/>
              <a:sym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f71c5355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ef71c53559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nl-NL">
                <a:solidFill>
                  <a:schemeClr val="dk1"/>
                </a:solidFill>
                <a:latin typeface="Raleway"/>
                <a:ea typeface="Raleway"/>
                <a:cs typeface="Raleway"/>
                <a:sym typeface="Raleway"/>
              </a:rPr>
              <a:t> Kies als docent een gewenste stelling van de drie stellingen uit. </a:t>
            </a:r>
            <a:r>
              <a:rPr lang="nl-NL">
                <a:latin typeface="Raleway"/>
                <a:ea typeface="Raleway"/>
                <a:cs typeface="Raleway"/>
                <a:sym typeface="Raleway"/>
              </a:rPr>
              <a:t>Laat de leerlingen in debat gaan over stellingen aan de hand van wat zij op hebben geschreven in de Troonrede. Past het bij hun Troonrede of niet?</a:t>
            </a:r>
            <a:endParaRPr>
              <a:latin typeface="Raleway"/>
              <a:ea typeface="Raleway"/>
              <a:cs typeface="Raleway"/>
              <a:sym typeface="Raleway"/>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511702d43c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1511702d43c_2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nl-NL">
                <a:solidFill>
                  <a:schemeClr val="dk1"/>
                </a:solidFill>
                <a:latin typeface="Raleway"/>
                <a:ea typeface="Raleway"/>
                <a:cs typeface="Raleway"/>
                <a:sym typeface="Raleway"/>
              </a:rPr>
              <a:t> Kies als docent een gewenste stelling van de drie stellingen uit. Laat de leerlingen in debat gaan over stellingen aan de hand van wat zij op hebben geschreven in de Troonrede. Past het bij hun Troonrede of niet?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511702d43c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1511702d43c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nl-NL">
                <a:solidFill>
                  <a:schemeClr val="dk1"/>
                </a:solidFill>
                <a:latin typeface="Raleway"/>
                <a:ea typeface="Raleway"/>
                <a:cs typeface="Raleway"/>
                <a:sym typeface="Raleway"/>
              </a:rPr>
              <a:t> Kies als docent een gewenste stelling van de drie stellingen uit. Laat de leerlingen in debat gaan over stellingen aan de hand van wat zij op hebben geschreven in de Troonrede. Past het bij hun Troonrede of niet?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511702d43c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1511702d43c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nl-NL">
                <a:solidFill>
                  <a:schemeClr val="dk1"/>
                </a:solidFill>
                <a:latin typeface="Raleway"/>
                <a:ea typeface="Raleway"/>
                <a:cs typeface="Raleway"/>
                <a:sym typeface="Raleway"/>
              </a:rPr>
              <a:t> Kies als docent een gewenste stelling van de drie stellingen uit. Laat de leerlingen in debat gaan over stellingen aan de hand van wat zij op hebben geschreven in de Troonrede. Past het bij hun Troonrede of niet?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nl-NL">
                <a:solidFill>
                  <a:schemeClr val="dk1"/>
                </a:solidFill>
                <a:latin typeface="Raleway"/>
                <a:ea typeface="Raleway"/>
                <a:cs typeface="Raleway"/>
                <a:sym typeface="Raleway"/>
              </a:rPr>
              <a:t>Bekijk het filmpje voor een teaser aan het begin van de les. Het filmpje is natuurlijk spottend bedoeld maar misschien kent de leerling Prinsjesdag wel van de koets (zie afbeelding) en de koning die de troonrede voorleest (zie afbeelding) en de grote hoeden (zie afbeelding).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49666d027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g149666d027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nl-NL">
                <a:latin typeface="Raleway"/>
                <a:ea typeface="Raleway"/>
                <a:cs typeface="Raleway"/>
                <a:sym typeface="Raleway"/>
              </a:rPr>
              <a:t>Kort ruimte voor een terugkoppeling naar de vorige les. In de vorige les hebben de leerlingen oplossingen bedacht voor problemen. De regering doet hetzelfde op Prinsjesdag: in de troonrede wordt verteld hoe Nederland er nu voor staat en wat er dit jaar gaat verbeteren voor het maatschappelijk geluk. De regering vertelt de plannen die ze gemaakt hebben. </a:t>
            </a:r>
            <a:endParaRPr>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ef71c5355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ef71c53559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nl-NL">
                <a:solidFill>
                  <a:schemeClr val="dk1"/>
                </a:solidFill>
                <a:latin typeface="Raleway"/>
                <a:ea typeface="Raleway"/>
                <a:cs typeface="Raleway"/>
                <a:sym typeface="Raleway"/>
              </a:rPr>
              <a:t>Korte uitleg over Prinsjesdag met filmpje. Koppeling leggen met politiek (keuzes maken) en maatschappelijk geluk (rode draad bij  Seneca maatschappijleer).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latin typeface="Raleway"/>
                <a:ea typeface="Raleway"/>
                <a:cs typeface="Raleway"/>
                <a:sym typeface="Raleway"/>
              </a:rPr>
              <a:t>Bij Prinsjesdag gaat het over plannen in de regering. </a:t>
            </a:r>
            <a:r>
              <a:rPr lang="nl-NL">
                <a:solidFill>
                  <a:schemeClr val="dk1"/>
                </a:solidFill>
                <a:latin typeface="Raleway"/>
                <a:ea typeface="Raleway"/>
                <a:cs typeface="Raleway"/>
                <a:sym typeface="Raleway"/>
              </a:rPr>
              <a:t>In 2022 gaat het bijvoorbeeld over energie. </a:t>
            </a:r>
            <a:r>
              <a:rPr lang="nl-NL">
                <a:latin typeface="Raleway"/>
                <a:ea typeface="Raleway"/>
                <a:cs typeface="Raleway"/>
                <a:sym typeface="Raleway"/>
              </a:rPr>
              <a:t>Lees/kijk (een gedeelte van) de Troonrede of van de Troonrede in jongerentaal of een samenvatting van de Troonrede.</a:t>
            </a:r>
            <a:endParaRPr>
              <a:latin typeface="Raleway"/>
              <a:ea typeface="Raleway"/>
              <a:cs typeface="Raleway"/>
              <a:sym typeface="Raleway"/>
            </a:endParaRPr>
          </a:p>
          <a:p>
            <a:pPr marL="0" lvl="0" indent="0" algn="l" rtl="0">
              <a:lnSpc>
                <a:spcPct val="100000"/>
              </a:lnSpc>
              <a:spcBef>
                <a:spcPts val="0"/>
              </a:spcBef>
              <a:spcAft>
                <a:spcPts val="0"/>
              </a:spcAft>
              <a:buSzPts val="1100"/>
              <a:buNone/>
            </a:pPr>
            <a:r>
              <a:rPr lang="nl-NL">
                <a:latin typeface="Raleway"/>
                <a:ea typeface="Raleway"/>
                <a:cs typeface="Raleway"/>
                <a:sym typeface="Raleway"/>
              </a:rPr>
              <a:t>Met leerlingen bespreken wat zij belangrijk vinden / wat zij in de Troonrede zouden willen horen. (Ook is het mogelijk om met leerlingen een voorspelling te doen wat ze verwachten te horen in de Troonrede als u deze les geeft voordat het Prinsjesdag is). </a:t>
            </a:r>
            <a:endParaRPr>
              <a:latin typeface="Raleway"/>
              <a:ea typeface="Raleway"/>
              <a:cs typeface="Raleway"/>
              <a:sym typeface="Ralewa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latin typeface="Raleway"/>
                <a:ea typeface="Raleway"/>
                <a:cs typeface="Raleway"/>
                <a:sym typeface="Raleway"/>
              </a:rPr>
              <a:t>Uitleg van de Miljoenennota (met filmpje). Begroting kan uitgelegd worden met het voorbeeld, maar in sommige klassen is dat niet meer nodig. Wel goed om uit te leggen dat het dus gaat om inkomsten en uitgaven van de overheid. </a:t>
            </a:r>
            <a:endParaRPr>
              <a:latin typeface="Raleway"/>
              <a:ea typeface="Raleway"/>
              <a:cs typeface="Raleway"/>
              <a:sym typeface="Raleway"/>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latin typeface="Raleway"/>
                <a:ea typeface="Raleway"/>
                <a:cs typeface="Raleway"/>
                <a:sym typeface="Raleway"/>
              </a:rPr>
              <a:t>Denk met leerlingen na waar de overheid geld aan uitgeeft. Laat leerlingen nadenken waar ze zelf meer/minder geld naar toe willen. </a:t>
            </a:r>
            <a:endParaRPr>
              <a:latin typeface="Raleway"/>
              <a:ea typeface="Raleway"/>
              <a:cs typeface="Raleway"/>
              <a:sym typeface="Raleway"/>
            </a:endParaRPr>
          </a:p>
          <a:p>
            <a:pPr marL="0" lvl="0" indent="0" algn="l" rtl="0">
              <a:lnSpc>
                <a:spcPct val="100000"/>
              </a:lnSpc>
              <a:spcBef>
                <a:spcPts val="0"/>
              </a:spcBef>
              <a:spcAft>
                <a:spcPts val="0"/>
              </a:spcAft>
              <a:buSzPts val="1100"/>
              <a:buNone/>
            </a:pPr>
            <a:r>
              <a:rPr lang="nl-NL" i="1">
                <a:latin typeface="Raleway"/>
                <a:ea typeface="Raleway"/>
                <a:cs typeface="Raleway"/>
                <a:sym typeface="Raleway"/>
              </a:rPr>
              <a:t>Note: </a:t>
            </a:r>
            <a:r>
              <a:rPr lang="nl-NL" sz="1050" i="1">
                <a:solidFill>
                  <a:schemeClr val="dk1"/>
                </a:solidFill>
                <a:highlight>
                  <a:srgbClr val="FFFFFF"/>
                </a:highlight>
                <a:latin typeface="Raleway"/>
                <a:ea typeface="Raleway"/>
                <a:cs typeface="Raleway"/>
                <a:sym typeface="Raleway"/>
              </a:rPr>
              <a:t>Het plaatje uit deze dia is nog van 2021. Eventueel zelf nog aanpassen aan actuele getallen/grafieken.</a:t>
            </a:r>
            <a:endParaRPr i="1">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ef71c5355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ef71c53559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NL">
                <a:solidFill>
                  <a:schemeClr val="dk1"/>
                </a:solidFill>
                <a:latin typeface="Raleway"/>
                <a:ea typeface="Raleway"/>
                <a:cs typeface="Raleway"/>
                <a:sym typeface="Raleway"/>
              </a:rPr>
              <a:t>Denk met leerlingen na hoe de overheid aan geld komt. De plannen die de leerlingen hebben gemaakt; hoe gaan ze dat betalen? Waar komt het geld vandaan?</a:t>
            </a: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r>
              <a:rPr lang="nl-NL" i="1">
                <a:solidFill>
                  <a:schemeClr val="dk1"/>
                </a:solidFill>
                <a:latin typeface="Raleway"/>
                <a:ea typeface="Raleway"/>
                <a:cs typeface="Raleway"/>
                <a:sym typeface="Raleway"/>
              </a:rPr>
              <a:t>Note: </a:t>
            </a:r>
            <a:r>
              <a:rPr lang="nl-NL" sz="1050" i="1">
                <a:solidFill>
                  <a:schemeClr val="dk1"/>
                </a:solidFill>
                <a:highlight>
                  <a:srgbClr val="FFFFFF"/>
                </a:highlight>
                <a:latin typeface="Raleway"/>
                <a:ea typeface="Raleway"/>
                <a:cs typeface="Raleway"/>
                <a:sym typeface="Raleway"/>
              </a:rPr>
              <a:t>Het plaatje uit deze dia is nog van 2021. Eventueel zelf nog aanpassen aan actuele getallen/grafieken.</a:t>
            </a:r>
            <a:endParaRPr i="1">
              <a:solidFill>
                <a:schemeClr val="dk1"/>
              </a:solidFill>
              <a:latin typeface="Raleway"/>
              <a:ea typeface="Raleway"/>
              <a:cs typeface="Raleway"/>
              <a:sym typeface="Raleway"/>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51284185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151284185f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NL">
                <a:solidFill>
                  <a:schemeClr val="dk1"/>
                </a:solidFill>
                <a:latin typeface="Raleway"/>
                <a:ea typeface="Raleway"/>
                <a:cs typeface="Raleway"/>
                <a:sym typeface="Raleway"/>
              </a:rPr>
              <a:t>Maak groepjes en schrijf een Troonrede. Geef de opdracht om er drie plannen in terug te laten komen. Laat ze daarbij ook nadenken over hetgeen hiervoor besproken. Geld voor..? Geld van…? (wat zijn jouw plannen en waar komt het geld van jouw plannen vandaan?)</a:t>
            </a:r>
            <a:endParaRPr>
              <a:latin typeface="Raleway"/>
              <a:ea typeface="Raleway"/>
              <a:cs typeface="Raleway"/>
              <a:sym typeface="Raleway"/>
            </a:endParaRPr>
          </a:p>
          <a:p>
            <a:pPr marL="0" lvl="0" indent="0" algn="l" rtl="0">
              <a:lnSpc>
                <a:spcPct val="100000"/>
              </a:lnSpc>
              <a:spcBef>
                <a:spcPts val="0"/>
              </a:spcBef>
              <a:spcAft>
                <a:spcPts val="0"/>
              </a:spcAft>
              <a:buSzPts val="1100"/>
              <a:buNone/>
            </a:pPr>
            <a:endParaRPr>
              <a:latin typeface="Raleway"/>
              <a:ea typeface="Raleway"/>
              <a:cs typeface="Raleway"/>
              <a:sym typeface="Raleway"/>
            </a:endParaRPr>
          </a:p>
          <a:p>
            <a:pPr marL="0" lvl="0" indent="0" algn="l" rtl="0">
              <a:lnSpc>
                <a:spcPct val="100000"/>
              </a:lnSpc>
              <a:spcBef>
                <a:spcPts val="0"/>
              </a:spcBef>
              <a:spcAft>
                <a:spcPts val="0"/>
              </a:spcAft>
              <a:buSzPts val="1100"/>
              <a:buNone/>
            </a:pPr>
            <a:endParaRPr>
              <a:latin typeface="Raleway"/>
              <a:ea typeface="Raleway"/>
              <a:cs typeface="Raleway"/>
              <a:sym typeface="Raleway"/>
            </a:endParaRPr>
          </a:p>
          <a:p>
            <a:pPr marL="0" lvl="0" indent="0" algn="l" rtl="0">
              <a:lnSpc>
                <a:spcPct val="100000"/>
              </a:lnSpc>
              <a:spcBef>
                <a:spcPts val="0"/>
              </a:spcBef>
              <a:spcAft>
                <a:spcPts val="0"/>
              </a:spcAft>
              <a:buSzPts val="1100"/>
              <a:buNone/>
            </a:pPr>
            <a:r>
              <a:rPr lang="nl-NL">
                <a:latin typeface="Raleway"/>
                <a:ea typeface="Raleway"/>
                <a:cs typeface="Raleway"/>
                <a:sym typeface="Raleway"/>
              </a:rPr>
              <a:t>(Wijs ze, als ze het nodig hebben, erop dat ze gebruik kunnen maken van de plaatjes op de diasheet voor inspiratie. Vlnr: digitalisering, onderwijs, criminaliteit, gemeenschappen/jeugd, wk in qatar, eenzaamheid, defensie, media, vluchtelingen, muziek/cultuur). </a:t>
            </a:r>
            <a:endParaRPr>
              <a:latin typeface="Raleway"/>
              <a:ea typeface="Raleway"/>
              <a:cs typeface="Raleway"/>
              <a:sym typeface="Raleway"/>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www.youtube.com/watch?v=EQcF9bBqumM&amp;ab_channel=BuroRenkema190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GWFhslG00wo"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oQ3Ie0tlw4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subTitle" idx="1"/>
          </p:nvPr>
        </p:nvSpPr>
        <p:spPr>
          <a:xfrm>
            <a:off x="311700" y="2491100"/>
            <a:ext cx="8520600" cy="9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endParaRPr sz="1100">
              <a:solidFill>
                <a:schemeClr val="lt1"/>
              </a:solidFill>
            </a:endParaRPr>
          </a:p>
          <a:p>
            <a:pPr marL="0" lvl="0" indent="0" algn="ctr" rtl="0">
              <a:lnSpc>
                <a:spcPct val="100000"/>
              </a:lnSpc>
              <a:spcBef>
                <a:spcPts val="0"/>
              </a:spcBef>
              <a:spcAft>
                <a:spcPts val="0"/>
              </a:spcAft>
              <a:buSzPts val="2800"/>
              <a:buNone/>
            </a:pPr>
            <a:r>
              <a:rPr lang="nl-NL" sz="1800" i="1">
                <a:solidFill>
                  <a:schemeClr val="lt1"/>
                </a:solidFill>
              </a:rPr>
              <a:t>Prinsjesdag 2022</a:t>
            </a:r>
            <a:endParaRPr/>
          </a:p>
          <a:p>
            <a:pPr marL="0" lvl="0" indent="0" algn="ctr" rtl="0">
              <a:lnSpc>
                <a:spcPct val="100000"/>
              </a:lnSpc>
              <a:spcBef>
                <a:spcPts val="0"/>
              </a:spcBef>
              <a:spcAft>
                <a:spcPts val="0"/>
              </a:spcAft>
              <a:buSzPts val="2800"/>
              <a:buNone/>
            </a:pPr>
            <a:r>
              <a:rPr lang="nl-NL" sz="1800" i="1">
                <a:solidFill>
                  <a:schemeClr val="lt1"/>
                </a:solidFill>
              </a:rPr>
              <a:t>Seneca Servicehuis</a:t>
            </a:r>
            <a:endParaRPr sz="1800" i="1">
              <a:solidFill>
                <a:schemeClr val="lt1"/>
              </a:solidFill>
            </a:endParaRPr>
          </a:p>
          <a:p>
            <a:pPr marL="0" lvl="0" indent="0" algn="ctr" rtl="0">
              <a:lnSpc>
                <a:spcPct val="100000"/>
              </a:lnSpc>
              <a:spcBef>
                <a:spcPts val="0"/>
              </a:spcBef>
              <a:spcAft>
                <a:spcPts val="0"/>
              </a:spcAft>
              <a:buSzPts val="2800"/>
              <a:buNone/>
            </a:pPr>
            <a:r>
              <a:rPr lang="nl-NL" sz="1800" i="1">
                <a:solidFill>
                  <a:schemeClr val="lt1"/>
                </a:solidFill>
              </a:rPr>
              <a:t>Havo/vwo</a:t>
            </a:r>
            <a:endParaRPr sz="1800" i="1">
              <a:solidFill>
                <a:schemeClr val="lt1"/>
              </a:solidFill>
            </a:endParaRPr>
          </a:p>
          <a:p>
            <a:pPr marL="0" lvl="0" indent="0" algn="ctr" rtl="0">
              <a:lnSpc>
                <a:spcPct val="100000"/>
              </a:lnSpc>
              <a:spcBef>
                <a:spcPts val="0"/>
              </a:spcBef>
              <a:spcAft>
                <a:spcPts val="0"/>
              </a:spcAft>
              <a:buSzPts val="2800"/>
              <a:buNone/>
            </a:pPr>
            <a:endParaRPr>
              <a:solidFill>
                <a:schemeClr val="lt1"/>
              </a:solidFill>
            </a:endParaRPr>
          </a:p>
        </p:txBody>
      </p:sp>
      <p:sp>
        <p:nvSpPr>
          <p:cNvPr id="55" name="Google Shape;55;p1"/>
          <p:cNvSpPr txBox="1"/>
          <p:nvPr/>
        </p:nvSpPr>
        <p:spPr>
          <a:xfrm>
            <a:off x="4310025" y="19775"/>
            <a:ext cx="5694000" cy="66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gef71c53559_0_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Algemene beschouwingen</a:t>
            </a:r>
            <a:endParaRPr>
              <a:solidFill>
                <a:schemeClr val="lt1"/>
              </a:solidFill>
            </a:endParaRPr>
          </a:p>
        </p:txBody>
      </p:sp>
      <p:sp>
        <p:nvSpPr>
          <p:cNvPr id="136" name="Google Shape;136;gef71c53559_0_42"/>
          <p:cNvSpPr txBox="1">
            <a:spLocks noGrp="1"/>
          </p:cNvSpPr>
          <p:nvPr>
            <p:ph type="body" idx="1"/>
          </p:nvPr>
        </p:nvSpPr>
        <p:spPr>
          <a:xfrm>
            <a:off x="311700" y="1152475"/>
            <a:ext cx="8756700" cy="4034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BF9000"/>
              </a:buClr>
              <a:buSzPts val="1800"/>
              <a:buChar char="●"/>
            </a:pPr>
            <a:r>
              <a:rPr lang="nl-NL">
                <a:solidFill>
                  <a:srgbClr val="BF9000"/>
                </a:solidFill>
              </a:rPr>
              <a:t>Na Prinsjesdag gaan de plannen van de regering naar de Tweede Kamer</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Politieke partijen gaan in debat over de plannen</a:t>
            </a:r>
            <a:endParaRPr>
              <a:solidFill>
                <a:srgbClr val="BF9000"/>
              </a:solidFill>
            </a:endParaRPr>
          </a:p>
          <a:p>
            <a:pPr marL="457200" lvl="0" indent="0" algn="l" rtl="0">
              <a:lnSpc>
                <a:spcPct val="115000"/>
              </a:lnSpc>
              <a:spcBef>
                <a:spcPts val="0"/>
              </a:spcBef>
              <a:spcAft>
                <a:spcPts val="0"/>
              </a:spcAft>
              <a:buSzPts val="1800"/>
              <a:buNone/>
            </a:pPr>
            <a:endParaRPr>
              <a:solidFill>
                <a:srgbClr val="7F6000"/>
              </a:solidFill>
            </a:endParaRPr>
          </a:p>
          <a:p>
            <a:pPr marL="0" marR="0" lvl="0" indent="0" algn="l" rtl="0">
              <a:lnSpc>
                <a:spcPct val="115000"/>
              </a:lnSpc>
              <a:spcBef>
                <a:spcPts val="0"/>
              </a:spcBef>
              <a:spcAft>
                <a:spcPts val="0"/>
              </a:spcAft>
              <a:buSzPts val="1800"/>
              <a:buNone/>
            </a:pPr>
            <a:endParaRPr>
              <a:solidFill>
                <a:srgbClr val="BF9000"/>
              </a:solidFill>
            </a:endParaRPr>
          </a:p>
          <a:p>
            <a:pPr marL="0" marR="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r>
              <a:rPr lang="nl-NL">
                <a:solidFill>
                  <a:srgbClr val="BF9000"/>
                </a:solidFill>
              </a:rPr>
              <a:t> </a:t>
            </a:r>
            <a:endParaRPr>
              <a:solidFill>
                <a:srgbClr val="BF9000"/>
              </a:solidFill>
            </a:endParaRPr>
          </a:p>
          <a:p>
            <a:pPr marL="114300" lvl="0" indent="0" algn="l" rtl="0">
              <a:lnSpc>
                <a:spcPct val="115000"/>
              </a:lnSpc>
              <a:spcBef>
                <a:spcPts val="0"/>
              </a:spcBef>
              <a:spcAft>
                <a:spcPts val="0"/>
              </a:spcAft>
              <a:buClr>
                <a:srgbClr val="BF9000"/>
              </a:buClr>
              <a:buSzPts val="1800"/>
              <a:buNone/>
            </a:pPr>
            <a:endParaRPr>
              <a:solidFill>
                <a:srgbClr val="BF9000"/>
              </a:solidFill>
            </a:endParaRPr>
          </a:p>
          <a:p>
            <a:pPr marL="457200" lvl="0" indent="-228600" algn="l" rtl="0">
              <a:lnSpc>
                <a:spcPct val="115000"/>
              </a:lnSpc>
              <a:spcBef>
                <a:spcPts val="0"/>
              </a:spcBef>
              <a:spcAft>
                <a:spcPts val="0"/>
              </a:spcAft>
              <a:buClr>
                <a:srgbClr val="BF9000"/>
              </a:buClr>
              <a:buSzPts val="1800"/>
              <a:buNone/>
            </a:pPr>
            <a:endParaRPr>
              <a:solidFill>
                <a:srgbClr val="BF9000"/>
              </a:solidFill>
            </a:endParaRPr>
          </a:p>
        </p:txBody>
      </p:sp>
      <p:pic>
        <p:nvPicPr>
          <p:cNvPr id="137" name="Google Shape;137;gef71c53559_0_42"/>
          <p:cNvPicPr preferRelativeResize="0"/>
          <p:nvPr/>
        </p:nvPicPr>
        <p:blipFill rotWithShape="1">
          <a:blip r:embed="rId4">
            <a:alphaModFix/>
          </a:blip>
          <a:srcRect/>
          <a:stretch/>
        </p:blipFill>
        <p:spPr>
          <a:xfrm>
            <a:off x="4169250" y="2345404"/>
            <a:ext cx="4974751" cy="279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gef71c53559_0_53"/>
          <p:cNvSpPr txBox="1"/>
          <p:nvPr/>
        </p:nvSpPr>
        <p:spPr>
          <a:xfrm>
            <a:off x="420550" y="1380225"/>
            <a:ext cx="8281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B546D"/>
              </a:solidFill>
              <a:highlight>
                <a:srgbClr val="F6F6F6"/>
              </a:highlight>
              <a:latin typeface="Arial"/>
              <a:ea typeface="Arial"/>
              <a:cs typeface="Arial"/>
              <a:sym typeface="Arial"/>
            </a:endParaRPr>
          </a:p>
        </p:txBody>
      </p:sp>
      <p:sp>
        <p:nvSpPr>
          <p:cNvPr id="143" name="Google Shape;143;gef71c53559_0_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Stelling Algemene Beschouwingen (1) </a:t>
            </a:r>
            <a:endParaRPr>
              <a:solidFill>
                <a:schemeClr val="lt1"/>
              </a:solidFill>
            </a:endParaRPr>
          </a:p>
        </p:txBody>
      </p:sp>
      <p:sp>
        <p:nvSpPr>
          <p:cNvPr id="144" name="Google Shape;144;gef71c53559_0_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NL" sz="2400">
                <a:solidFill>
                  <a:srgbClr val="2B546D"/>
                </a:solidFill>
                <a:highlight>
                  <a:srgbClr val="F6F6F6"/>
                </a:highlight>
              </a:rPr>
              <a:t>Bejaarde ouders zouden zoveel mogelijk bij hun kinderen in huis moeten gaan wonen. Zo is er meer geld voor onderwijs. </a:t>
            </a:r>
            <a:endParaRPr sz="2400">
              <a:solidFill>
                <a:srgbClr val="2B546D"/>
              </a:solidFill>
              <a:highlight>
                <a:srgbClr val="F6F6F6"/>
              </a:highlight>
            </a:endParaRPr>
          </a:p>
          <a:p>
            <a:pPr marL="0" lvl="0" indent="0" algn="l" rtl="0">
              <a:lnSpc>
                <a:spcPct val="100000"/>
              </a:lnSpc>
              <a:spcBef>
                <a:spcPts val="0"/>
              </a:spcBef>
              <a:spcAft>
                <a:spcPts val="0"/>
              </a:spcAft>
              <a:buClr>
                <a:schemeClr val="dk1"/>
              </a:buClr>
              <a:buSzPts val="1100"/>
              <a:buFont typeface="Arial"/>
              <a:buNone/>
            </a:pPr>
            <a:endParaRPr sz="1000">
              <a:solidFill>
                <a:srgbClr val="2B546D"/>
              </a:solidFill>
              <a:highlight>
                <a:srgbClr val="F6F6F6"/>
              </a:highlight>
            </a:endParaRPr>
          </a:p>
          <a:p>
            <a:pPr marL="0" lvl="0" indent="0" algn="l" rtl="0">
              <a:lnSpc>
                <a:spcPct val="100000"/>
              </a:lnSpc>
              <a:spcBef>
                <a:spcPts val="0"/>
              </a:spcBef>
              <a:spcAft>
                <a:spcPts val="0"/>
              </a:spcAft>
              <a:buClr>
                <a:schemeClr val="dk1"/>
              </a:buClr>
              <a:buSzPts val="1100"/>
              <a:buFont typeface="Arial"/>
              <a:buNone/>
            </a:pPr>
            <a:br>
              <a:rPr lang="nl-NL" sz="1000">
                <a:solidFill>
                  <a:srgbClr val="2B546D"/>
                </a:solidFill>
                <a:highlight>
                  <a:srgbClr val="F6F6F6"/>
                </a:highlight>
              </a:rPr>
            </a:br>
            <a:r>
              <a:rPr lang="nl-NL" sz="1000">
                <a:solidFill>
                  <a:srgbClr val="2B546D"/>
                </a:solidFill>
                <a:highlight>
                  <a:srgbClr val="F6F6F6"/>
                </a:highlight>
              </a:rPr>
              <a:t>Stelling afkomstig van Debatstelling.nl, ontwikkeld door </a:t>
            </a:r>
            <a:endParaRPr/>
          </a:p>
        </p:txBody>
      </p:sp>
      <p:pic>
        <p:nvPicPr>
          <p:cNvPr id="145" name="Google Shape;145;gef71c53559_0_53"/>
          <p:cNvPicPr preferRelativeResize="0"/>
          <p:nvPr/>
        </p:nvPicPr>
        <p:blipFill rotWithShape="1">
          <a:blip r:embed="rId4">
            <a:alphaModFix/>
          </a:blip>
          <a:srcRect/>
          <a:stretch/>
        </p:blipFill>
        <p:spPr>
          <a:xfrm>
            <a:off x="420538" y="2571750"/>
            <a:ext cx="2505075" cy="1123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g1511702d43c_2_7"/>
          <p:cNvSpPr txBox="1"/>
          <p:nvPr/>
        </p:nvSpPr>
        <p:spPr>
          <a:xfrm>
            <a:off x="420550" y="1380225"/>
            <a:ext cx="8281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B546D"/>
              </a:solidFill>
              <a:highlight>
                <a:srgbClr val="F6F6F6"/>
              </a:highlight>
              <a:latin typeface="Arial"/>
              <a:ea typeface="Arial"/>
              <a:cs typeface="Arial"/>
              <a:sym typeface="Arial"/>
            </a:endParaRPr>
          </a:p>
        </p:txBody>
      </p:sp>
      <p:sp>
        <p:nvSpPr>
          <p:cNvPr id="151" name="Google Shape;151;g1511702d43c_2_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Stelling Algemene Beschouwingen (2) </a:t>
            </a:r>
            <a:endParaRPr>
              <a:solidFill>
                <a:schemeClr val="lt1"/>
              </a:solidFill>
            </a:endParaRPr>
          </a:p>
        </p:txBody>
      </p:sp>
      <p:sp>
        <p:nvSpPr>
          <p:cNvPr id="152" name="Google Shape;152;g1511702d43c_2_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endParaRPr sz="1000">
              <a:solidFill>
                <a:srgbClr val="2B546D"/>
              </a:solidFill>
              <a:highlight>
                <a:srgbClr val="F6F6F6"/>
              </a:highlight>
            </a:endParaRPr>
          </a:p>
          <a:p>
            <a:pPr marL="0" lvl="0" indent="0" algn="l" rtl="0">
              <a:lnSpc>
                <a:spcPct val="100000"/>
              </a:lnSpc>
              <a:spcBef>
                <a:spcPts val="0"/>
              </a:spcBef>
              <a:spcAft>
                <a:spcPts val="0"/>
              </a:spcAft>
              <a:buSzPts val="1800"/>
              <a:buNone/>
            </a:pPr>
            <a:endParaRPr sz="2000">
              <a:solidFill>
                <a:srgbClr val="2B546D"/>
              </a:solidFill>
              <a:highlight>
                <a:srgbClr val="F6F6F6"/>
              </a:highlight>
            </a:endParaRPr>
          </a:p>
          <a:p>
            <a:pPr marL="0" lvl="0" indent="0" algn="l" rtl="0">
              <a:lnSpc>
                <a:spcPct val="100000"/>
              </a:lnSpc>
              <a:spcBef>
                <a:spcPts val="0"/>
              </a:spcBef>
              <a:spcAft>
                <a:spcPts val="0"/>
              </a:spcAft>
              <a:buSzPts val="1800"/>
              <a:buNone/>
            </a:pPr>
            <a:br>
              <a:rPr lang="nl-NL" sz="2000">
                <a:solidFill>
                  <a:srgbClr val="2B546D"/>
                </a:solidFill>
                <a:highlight>
                  <a:srgbClr val="F6F6F6"/>
                </a:highlight>
              </a:rPr>
            </a:br>
            <a:r>
              <a:rPr lang="nl-NL" sz="2000">
                <a:solidFill>
                  <a:srgbClr val="2B546D"/>
                </a:solidFill>
                <a:highlight>
                  <a:srgbClr val="F6F6F6"/>
                </a:highlight>
              </a:rPr>
              <a:t>Carpoolen moet verplicht worden. Dit zorgt voor minder CO2 uitstoot. </a:t>
            </a:r>
            <a:endParaRPr sz="2000">
              <a:solidFill>
                <a:srgbClr val="2B546D"/>
              </a:solidFill>
              <a:highlight>
                <a:srgbClr val="F6F6F6"/>
              </a:highlight>
            </a:endParaRPr>
          </a:p>
          <a:p>
            <a:pPr marL="0" lvl="0" indent="0" algn="l" rtl="0">
              <a:lnSpc>
                <a:spcPct val="100000"/>
              </a:lnSpc>
              <a:spcBef>
                <a:spcPts val="0"/>
              </a:spcBef>
              <a:spcAft>
                <a:spcPts val="0"/>
              </a:spcAft>
              <a:buSzPts val="1800"/>
              <a:buNone/>
            </a:pPr>
            <a:br>
              <a:rPr lang="nl-NL" sz="1000">
                <a:solidFill>
                  <a:srgbClr val="2B546D"/>
                </a:solidFill>
                <a:highlight>
                  <a:srgbClr val="F6F6F6"/>
                </a:highlight>
              </a:rPr>
            </a:br>
            <a:r>
              <a:rPr lang="nl-NL" sz="1000">
                <a:solidFill>
                  <a:srgbClr val="2B546D"/>
                </a:solidFill>
                <a:highlight>
                  <a:srgbClr val="F6F6F6"/>
                </a:highlight>
              </a:rPr>
              <a:t>Stelling afkomstig van Debatstelling.nl, ontwikkeld door </a:t>
            </a:r>
            <a:endParaRPr/>
          </a:p>
        </p:txBody>
      </p:sp>
      <p:pic>
        <p:nvPicPr>
          <p:cNvPr id="153" name="Google Shape;153;g1511702d43c_2_7"/>
          <p:cNvPicPr preferRelativeResize="0"/>
          <p:nvPr/>
        </p:nvPicPr>
        <p:blipFill rotWithShape="1">
          <a:blip r:embed="rId4">
            <a:alphaModFix/>
          </a:blip>
          <a:srcRect/>
          <a:stretch/>
        </p:blipFill>
        <p:spPr>
          <a:xfrm>
            <a:off x="420538" y="2829275"/>
            <a:ext cx="2505075" cy="1123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g1511702d43c_2_13"/>
          <p:cNvSpPr txBox="1"/>
          <p:nvPr/>
        </p:nvSpPr>
        <p:spPr>
          <a:xfrm>
            <a:off x="420550" y="1380225"/>
            <a:ext cx="8281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B546D"/>
              </a:solidFill>
              <a:highlight>
                <a:srgbClr val="F6F6F6"/>
              </a:highlight>
              <a:latin typeface="Arial"/>
              <a:ea typeface="Arial"/>
              <a:cs typeface="Arial"/>
              <a:sym typeface="Arial"/>
            </a:endParaRPr>
          </a:p>
        </p:txBody>
      </p:sp>
      <p:sp>
        <p:nvSpPr>
          <p:cNvPr id="159" name="Google Shape;159;g1511702d43c_2_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Stelling Algemene Beschouwingen (3) </a:t>
            </a:r>
            <a:endParaRPr>
              <a:solidFill>
                <a:schemeClr val="lt1"/>
              </a:solidFill>
            </a:endParaRPr>
          </a:p>
        </p:txBody>
      </p:sp>
      <p:sp>
        <p:nvSpPr>
          <p:cNvPr id="160" name="Google Shape;160;g1511702d43c_2_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endParaRPr sz="1000">
              <a:solidFill>
                <a:srgbClr val="2B546D"/>
              </a:solidFill>
              <a:highlight>
                <a:srgbClr val="F6F6F6"/>
              </a:highlight>
            </a:endParaRPr>
          </a:p>
          <a:p>
            <a:pPr marL="0" lvl="0" indent="0" algn="l" rtl="0">
              <a:lnSpc>
                <a:spcPct val="100000"/>
              </a:lnSpc>
              <a:spcBef>
                <a:spcPts val="0"/>
              </a:spcBef>
              <a:spcAft>
                <a:spcPts val="0"/>
              </a:spcAft>
              <a:buSzPts val="1800"/>
              <a:buNone/>
            </a:pPr>
            <a:endParaRPr sz="1000">
              <a:solidFill>
                <a:srgbClr val="2B546D"/>
              </a:solidFill>
              <a:highlight>
                <a:srgbClr val="F6F6F6"/>
              </a:highlight>
            </a:endParaRPr>
          </a:p>
          <a:p>
            <a:pPr marL="0" lvl="0" indent="0" algn="l" rtl="0">
              <a:lnSpc>
                <a:spcPct val="100000"/>
              </a:lnSpc>
              <a:spcBef>
                <a:spcPts val="0"/>
              </a:spcBef>
              <a:spcAft>
                <a:spcPts val="0"/>
              </a:spcAft>
              <a:buSzPts val="1800"/>
              <a:buNone/>
            </a:pPr>
            <a:endParaRPr sz="2400">
              <a:solidFill>
                <a:srgbClr val="2B546D"/>
              </a:solidFill>
              <a:highlight>
                <a:srgbClr val="F6F6F6"/>
              </a:highlight>
            </a:endParaRPr>
          </a:p>
          <a:p>
            <a:pPr marL="0" lvl="0" indent="0" algn="l" rtl="0">
              <a:lnSpc>
                <a:spcPct val="100000"/>
              </a:lnSpc>
              <a:spcBef>
                <a:spcPts val="0"/>
              </a:spcBef>
              <a:spcAft>
                <a:spcPts val="0"/>
              </a:spcAft>
              <a:buSzPts val="1800"/>
              <a:buNone/>
            </a:pPr>
            <a:r>
              <a:rPr lang="nl-NL" sz="2400">
                <a:solidFill>
                  <a:srgbClr val="2B546D"/>
                </a:solidFill>
                <a:highlight>
                  <a:srgbClr val="F6F6F6"/>
                </a:highlight>
              </a:rPr>
              <a:t>De overheid moet stoppen met subsidie geven voor kunst en cultuur.</a:t>
            </a:r>
            <a:br>
              <a:rPr lang="nl-NL" sz="1000">
                <a:solidFill>
                  <a:srgbClr val="2B546D"/>
                </a:solidFill>
                <a:highlight>
                  <a:srgbClr val="F6F6F6"/>
                </a:highlight>
              </a:rPr>
            </a:br>
            <a:br>
              <a:rPr lang="nl-NL" sz="1000">
                <a:solidFill>
                  <a:srgbClr val="2B546D"/>
                </a:solidFill>
                <a:highlight>
                  <a:srgbClr val="F6F6F6"/>
                </a:highlight>
              </a:rPr>
            </a:br>
            <a:r>
              <a:rPr lang="nl-NL" sz="1000">
                <a:solidFill>
                  <a:srgbClr val="2B546D"/>
                </a:solidFill>
                <a:highlight>
                  <a:srgbClr val="F6F6F6"/>
                </a:highlight>
              </a:rPr>
              <a:t>Stelling afkomstig van Debatstelling.nl, ontwikkeld door </a:t>
            </a:r>
            <a:endParaRPr/>
          </a:p>
        </p:txBody>
      </p:sp>
      <p:pic>
        <p:nvPicPr>
          <p:cNvPr id="161" name="Google Shape;161;g1511702d43c_2_13"/>
          <p:cNvPicPr preferRelativeResize="0"/>
          <p:nvPr/>
        </p:nvPicPr>
        <p:blipFill rotWithShape="1">
          <a:blip r:embed="rId4">
            <a:alphaModFix/>
          </a:blip>
          <a:srcRect/>
          <a:stretch/>
        </p:blipFill>
        <p:spPr>
          <a:xfrm>
            <a:off x="420538" y="3120400"/>
            <a:ext cx="2505075" cy="1123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g1511702d43c_2_19"/>
          <p:cNvSpPr txBox="1"/>
          <p:nvPr/>
        </p:nvSpPr>
        <p:spPr>
          <a:xfrm>
            <a:off x="420550" y="1380225"/>
            <a:ext cx="8281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B546D"/>
              </a:solidFill>
              <a:highlight>
                <a:srgbClr val="F6F6F6"/>
              </a:highlight>
              <a:latin typeface="Arial"/>
              <a:ea typeface="Arial"/>
              <a:cs typeface="Arial"/>
              <a:sym typeface="Arial"/>
            </a:endParaRPr>
          </a:p>
        </p:txBody>
      </p:sp>
      <p:sp>
        <p:nvSpPr>
          <p:cNvPr id="167" name="Google Shape;167;g1511702d43c_2_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Stelling Algemene Beschouwingen (4) </a:t>
            </a:r>
            <a:endParaRPr>
              <a:solidFill>
                <a:schemeClr val="lt1"/>
              </a:solidFill>
            </a:endParaRPr>
          </a:p>
        </p:txBody>
      </p:sp>
      <p:sp>
        <p:nvSpPr>
          <p:cNvPr id="168" name="Google Shape;168;g1511702d43c_2_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br>
              <a:rPr lang="nl-NL" sz="1000">
                <a:solidFill>
                  <a:srgbClr val="2B546D"/>
                </a:solidFill>
                <a:highlight>
                  <a:srgbClr val="F6F6F6"/>
                </a:highlight>
              </a:rPr>
            </a:br>
            <a:br>
              <a:rPr lang="nl-NL" sz="2400">
                <a:solidFill>
                  <a:srgbClr val="2B546D"/>
                </a:solidFill>
                <a:highlight>
                  <a:srgbClr val="F6F6F6"/>
                </a:highlight>
              </a:rPr>
            </a:br>
            <a:r>
              <a:rPr lang="nl-NL" sz="2400">
                <a:solidFill>
                  <a:srgbClr val="2B546D"/>
                </a:solidFill>
                <a:highlight>
                  <a:srgbClr val="F6F6F6"/>
                </a:highlight>
              </a:rPr>
              <a:t>De overheid moet alleen opleidingen financieren die nuttig zijn voor de arbeidsmarkt. </a:t>
            </a:r>
            <a:br>
              <a:rPr lang="nl-NL" sz="2400">
                <a:solidFill>
                  <a:srgbClr val="2B546D"/>
                </a:solidFill>
                <a:highlight>
                  <a:srgbClr val="F6F6F6"/>
                </a:highlight>
              </a:rPr>
            </a:br>
            <a:br>
              <a:rPr lang="nl-NL" sz="1000">
                <a:solidFill>
                  <a:srgbClr val="2B546D"/>
                </a:solidFill>
                <a:highlight>
                  <a:srgbClr val="F6F6F6"/>
                </a:highlight>
              </a:rPr>
            </a:br>
            <a:r>
              <a:rPr lang="nl-NL" sz="1000">
                <a:solidFill>
                  <a:srgbClr val="2B546D"/>
                </a:solidFill>
                <a:highlight>
                  <a:srgbClr val="F6F6F6"/>
                </a:highlight>
              </a:rPr>
              <a:t>Stelling afkomstig van Debatstelling.nl, ontwikkeld door </a:t>
            </a:r>
            <a:endParaRPr/>
          </a:p>
        </p:txBody>
      </p:sp>
      <p:pic>
        <p:nvPicPr>
          <p:cNvPr id="169" name="Google Shape;169;g1511702d43c_2_19"/>
          <p:cNvPicPr preferRelativeResize="0"/>
          <p:nvPr/>
        </p:nvPicPr>
        <p:blipFill rotWithShape="1">
          <a:blip r:embed="rId4">
            <a:alphaModFix/>
          </a:blip>
          <a:srcRect/>
          <a:stretch/>
        </p:blipFill>
        <p:spPr>
          <a:xfrm>
            <a:off x="420538" y="2947900"/>
            <a:ext cx="2505075" cy="1123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Welke dag?</a:t>
            </a:r>
            <a:endParaRPr>
              <a:solidFill>
                <a:schemeClr val="lt1"/>
              </a:solidFill>
            </a:endParaRPr>
          </a:p>
        </p:txBody>
      </p:sp>
      <p:sp>
        <p:nvSpPr>
          <p:cNvPr id="61" name="Google Shape;61;p2"/>
          <p:cNvSpPr txBox="1">
            <a:spLocks noGrp="1"/>
          </p:cNvSpPr>
          <p:nvPr>
            <p:ph type="body" idx="1"/>
          </p:nvPr>
        </p:nvSpPr>
        <p:spPr>
          <a:xfrm>
            <a:off x="311700" y="1152474"/>
            <a:ext cx="8520600" cy="2329279"/>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BF9000"/>
              </a:buClr>
              <a:buSzPts val="1800"/>
              <a:buChar char="●"/>
            </a:pPr>
            <a:r>
              <a:rPr lang="nl-NL" u="sng">
                <a:solidFill>
                  <a:schemeClr val="hlink"/>
                </a:solidFill>
                <a:hlinkClick r:id="rId4"/>
              </a:rPr>
              <a:t>https://www.youtube.com/watch?v=EQcF9bBqumM&amp;ab_channel=BuroRenkema1906</a:t>
            </a: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p:txBody>
      </p:sp>
      <p:pic>
        <p:nvPicPr>
          <p:cNvPr id="62" name="Google Shape;62;p2"/>
          <p:cNvPicPr preferRelativeResize="0"/>
          <p:nvPr/>
        </p:nvPicPr>
        <p:blipFill rotWithShape="1">
          <a:blip r:embed="rId5">
            <a:alphaModFix/>
          </a:blip>
          <a:srcRect/>
          <a:stretch/>
        </p:blipFill>
        <p:spPr>
          <a:xfrm>
            <a:off x="238450" y="2248175"/>
            <a:ext cx="2671089" cy="1908099"/>
          </a:xfrm>
          <a:prstGeom prst="rect">
            <a:avLst/>
          </a:prstGeom>
          <a:noFill/>
          <a:ln>
            <a:noFill/>
          </a:ln>
        </p:spPr>
      </p:pic>
      <p:pic>
        <p:nvPicPr>
          <p:cNvPr id="63" name="Google Shape;63;p2"/>
          <p:cNvPicPr preferRelativeResize="0"/>
          <p:nvPr/>
        </p:nvPicPr>
        <p:blipFill rotWithShape="1">
          <a:blip r:embed="rId6">
            <a:alphaModFix/>
          </a:blip>
          <a:srcRect/>
          <a:stretch/>
        </p:blipFill>
        <p:spPr>
          <a:xfrm>
            <a:off x="3027425" y="1866125"/>
            <a:ext cx="1973025" cy="2953774"/>
          </a:xfrm>
          <a:prstGeom prst="rect">
            <a:avLst/>
          </a:prstGeom>
          <a:noFill/>
          <a:ln>
            <a:noFill/>
          </a:ln>
        </p:spPr>
      </p:pic>
      <p:pic>
        <p:nvPicPr>
          <p:cNvPr id="64" name="Google Shape;64;p2"/>
          <p:cNvPicPr preferRelativeResize="0"/>
          <p:nvPr/>
        </p:nvPicPr>
        <p:blipFill rotWithShape="1">
          <a:blip r:embed="rId7">
            <a:alphaModFix/>
          </a:blip>
          <a:srcRect/>
          <a:stretch/>
        </p:blipFill>
        <p:spPr>
          <a:xfrm>
            <a:off x="5118332" y="1822363"/>
            <a:ext cx="2283843" cy="1498775"/>
          </a:xfrm>
          <a:prstGeom prst="rect">
            <a:avLst/>
          </a:prstGeom>
          <a:noFill/>
          <a:ln>
            <a:noFill/>
          </a:ln>
        </p:spPr>
      </p:pic>
      <p:pic>
        <p:nvPicPr>
          <p:cNvPr id="65" name="Google Shape;65;p2"/>
          <p:cNvPicPr preferRelativeResize="0"/>
          <p:nvPr/>
        </p:nvPicPr>
        <p:blipFill rotWithShape="1">
          <a:blip r:embed="rId8">
            <a:alphaModFix/>
          </a:blip>
          <a:srcRect/>
          <a:stretch/>
        </p:blipFill>
        <p:spPr>
          <a:xfrm>
            <a:off x="6578849" y="3481750"/>
            <a:ext cx="2253449" cy="1498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70" name="Google Shape;70;g149666d027b_0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Maatschappelijk geluk en Prinsjesdag</a:t>
            </a:r>
            <a:endParaRPr>
              <a:solidFill>
                <a:schemeClr val="lt1"/>
              </a:solidFill>
            </a:endParaRPr>
          </a:p>
        </p:txBody>
      </p:sp>
      <p:sp>
        <p:nvSpPr>
          <p:cNvPr id="71" name="Google Shape;71;g149666d027b_0_6"/>
          <p:cNvSpPr txBox="1">
            <a:spLocks noGrp="1"/>
          </p:cNvSpPr>
          <p:nvPr>
            <p:ph type="body" idx="1"/>
          </p:nvPr>
        </p:nvSpPr>
        <p:spPr>
          <a:xfrm>
            <a:off x="311700" y="1152474"/>
            <a:ext cx="8520600" cy="2329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BF9000"/>
              </a:buClr>
              <a:buSzPts val="1800"/>
              <a:buChar char="●"/>
            </a:pPr>
            <a:r>
              <a:rPr lang="nl-NL">
                <a:solidFill>
                  <a:srgbClr val="BF9000"/>
                </a:solidFill>
              </a:rPr>
              <a:t>In de vorige les heb je gekeken wat de overheid kan doen voor maatschappelijk geluk</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De regering maakt elk jaar plannen hiervoor en die presenteren ze op Prinsjesdag</a:t>
            </a: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p:txBody>
      </p:sp>
      <p:pic>
        <p:nvPicPr>
          <p:cNvPr id="72" name="Google Shape;72;g149666d027b_0_6"/>
          <p:cNvPicPr preferRelativeResize="0"/>
          <p:nvPr/>
        </p:nvPicPr>
        <p:blipFill rotWithShape="1">
          <a:blip r:embed="rId4">
            <a:alphaModFix/>
          </a:blip>
          <a:srcRect/>
          <a:stretch/>
        </p:blipFill>
        <p:spPr>
          <a:xfrm>
            <a:off x="4903755" y="2665150"/>
            <a:ext cx="4140946" cy="2329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gef71c53559_0_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Prinsjesdag</a:t>
            </a:r>
            <a:endParaRPr>
              <a:solidFill>
                <a:schemeClr val="lt1"/>
              </a:solidFill>
            </a:endParaRPr>
          </a:p>
        </p:txBody>
      </p:sp>
      <p:sp>
        <p:nvSpPr>
          <p:cNvPr id="78" name="Google Shape;78;gef71c53559_0_2"/>
          <p:cNvSpPr txBox="1">
            <a:spLocks noGrp="1"/>
          </p:cNvSpPr>
          <p:nvPr>
            <p:ph type="body" idx="1"/>
          </p:nvPr>
        </p:nvSpPr>
        <p:spPr>
          <a:xfrm>
            <a:off x="311700" y="1152474"/>
            <a:ext cx="8520600" cy="2329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BF9000"/>
              </a:buClr>
              <a:buSzPts val="1800"/>
              <a:buChar char="●"/>
            </a:pPr>
            <a:r>
              <a:rPr lang="nl-NL">
                <a:solidFill>
                  <a:srgbClr val="BF9000"/>
                </a:solidFill>
              </a:rPr>
              <a:t>De koning spreekt de </a:t>
            </a:r>
            <a:r>
              <a:rPr lang="nl-NL" u="sng">
                <a:solidFill>
                  <a:schemeClr val="hlink"/>
                </a:solidFill>
                <a:hlinkClick r:id="rId4"/>
              </a:rPr>
              <a:t>Troonrede</a:t>
            </a:r>
            <a:r>
              <a:rPr lang="nl-NL">
                <a:solidFill>
                  <a:srgbClr val="BF9000"/>
                </a:solidFill>
              </a:rPr>
              <a:t> uit</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Het heeft alles te maken met politiek en maatschappelijk geluk</a:t>
            </a: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p:txBody>
      </p:sp>
      <p:pic>
        <p:nvPicPr>
          <p:cNvPr id="79" name="Google Shape;79;gef71c53559_0_2"/>
          <p:cNvPicPr preferRelativeResize="0"/>
          <p:nvPr/>
        </p:nvPicPr>
        <p:blipFill rotWithShape="1">
          <a:blip r:embed="rId5">
            <a:alphaModFix/>
          </a:blip>
          <a:srcRect/>
          <a:stretch/>
        </p:blipFill>
        <p:spPr>
          <a:xfrm>
            <a:off x="3881855" y="2256400"/>
            <a:ext cx="4140946" cy="2329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Plannen van de regering</a:t>
            </a:r>
            <a:endParaRPr>
              <a:solidFill>
                <a:schemeClr val="lt1"/>
              </a:solidFill>
            </a:endParaRPr>
          </a:p>
        </p:txBody>
      </p:sp>
      <p:sp>
        <p:nvSpPr>
          <p:cNvPr id="85" name="Google Shape;85;p3"/>
          <p:cNvSpPr txBox="1">
            <a:spLocks noGrp="1"/>
          </p:cNvSpPr>
          <p:nvPr>
            <p:ph type="body" idx="1"/>
          </p:nvPr>
        </p:nvSpPr>
        <p:spPr>
          <a:xfrm>
            <a:off x="311700" y="1152474"/>
            <a:ext cx="8520600" cy="2329279"/>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BF9000"/>
              </a:buClr>
              <a:buSzPts val="1800"/>
              <a:buChar char="●"/>
            </a:pPr>
            <a:r>
              <a:rPr lang="nl-NL">
                <a:solidFill>
                  <a:srgbClr val="BF9000"/>
                </a:solidFill>
              </a:rPr>
              <a:t>Mogelijke plannen</a:t>
            </a:r>
            <a:endParaRPr>
              <a:solidFill>
                <a:srgbClr val="BF9000"/>
              </a:solidFill>
            </a:endParaRPr>
          </a:p>
          <a:p>
            <a:pPr marL="914400" lvl="1" indent="-317500" algn="l" rtl="0">
              <a:lnSpc>
                <a:spcPct val="115000"/>
              </a:lnSpc>
              <a:spcBef>
                <a:spcPts val="0"/>
              </a:spcBef>
              <a:spcAft>
                <a:spcPts val="0"/>
              </a:spcAft>
              <a:buClr>
                <a:srgbClr val="BF9000"/>
              </a:buClr>
              <a:buSzPts val="1400"/>
              <a:buChar char="•"/>
            </a:pPr>
            <a:r>
              <a:rPr lang="nl-NL">
                <a:solidFill>
                  <a:srgbClr val="BF9000"/>
                </a:solidFill>
              </a:rPr>
              <a:t>Huizen bouwen?</a:t>
            </a:r>
            <a:endParaRPr>
              <a:solidFill>
                <a:srgbClr val="BF9000"/>
              </a:solidFill>
            </a:endParaRPr>
          </a:p>
          <a:p>
            <a:pPr marL="914400" lvl="1" indent="-317500" algn="l" rtl="0">
              <a:lnSpc>
                <a:spcPct val="115000"/>
              </a:lnSpc>
              <a:spcBef>
                <a:spcPts val="0"/>
              </a:spcBef>
              <a:spcAft>
                <a:spcPts val="0"/>
              </a:spcAft>
              <a:buClr>
                <a:srgbClr val="BF9000"/>
              </a:buClr>
              <a:buSzPts val="1400"/>
              <a:buChar char="•"/>
            </a:pPr>
            <a:r>
              <a:rPr lang="nl-NL">
                <a:solidFill>
                  <a:srgbClr val="BF9000"/>
                </a:solidFill>
              </a:rPr>
              <a:t>Werken aan klimaatdoelstellingen?</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Ook meer geld voor asiel? Voor onderwijs? Voor politie?</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Jongeren: klimaat, onderwijs. </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Wat vind jij: welk plaatje vat de Troonrede het beste samen?</a:t>
            </a:r>
            <a:endParaRPr>
              <a:solidFill>
                <a:srgbClr val="BF9000"/>
              </a:solidFill>
            </a:endParaRPr>
          </a:p>
          <a:p>
            <a:pPr marL="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solidFill>
                <a:srgbClr val="BF9000"/>
              </a:solidFill>
            </a:endParaRPr>
          </a:p>
          <a:p>
            <a:pPr marL="457200" lvl="0" indent="-228600" algn="l" rtl="0">
              <a:lnSpc>
                <a:spcPct val="115000"/>
              </a:lnSpc>
              <a:spcBef>
                <a:spcPts val="0"/>
              </a:spcBef>
              <a:spcAft>
                <a:spcPts val="0"/>
              </a:spcAft>
              <a:buClr>
                <a:srgbClr val="BF9000"/>
              </a:buClr>
              <a:buSzPts val="1800"/>
              <a:buNone/>
            </a:pPr>
            <a:endParaRPr>
              <a:solidFill>
                <a:srgbClr val="BF9000"/>
              </a:solidFill>
            </a:endParaRPr>
          </a:p>
        </p:txBody>
      </p:sp>
      <p:pic>
        <p:nvPicPr>
          <p:cNvPr id="86" name="Google Shape;86;p3"/>
          <p:cNvPicPr preferRelativeResize="0"/>
          <p:nvPr/>
        </p:nvPicPr>
        <p:blipFill>
          <a:blip r:embed="rId4">
            <a:alphaModFix/>
          </a:blip>
          <a:stretch>
            <a:fillRect/>
          </a:stretch>
        </p:blipFill>
        <p:spPr>
          <a:xfrm flipH="1">
            <a:off x="0" y="3287075"/>
            <a:ext cx="1927400" cy="1284933"/>
          </a:xfrm>
          <a:prstGeom prst="rect">
            <a:avLst/>
          </a:prstGeom>
          <a:noFill/>
          <a:ln>
            <a:noFill/>
          </a:ln>
        </p:spPr>
      </p:pic>
      <p:pic>
        <p:nvPicPr>
          <p:cNvPr id="87" name="Google Shape;87;p3"/>
          <p:cNvPicPr preferRelativeResize="0"/>
          <p:nvPr/>
        </p:nvPicPr>
        <p:blipFill>
          <a:blip r:embed="rId5">
            <a:alphaModFix/>
          </a:blip>
          <a:stretch>
            <a:fillRect/>
          </a:stretch>
        </p:blipFill>
        <p:spPr>
          <a:xfrm>
            <a:off x="2017174" y="3287075"/>
            <a:ext cx="1711753" cy="1284925"/>
          </a:xfrm>
          <a:prstGeom prst="rect">
            <a:avLst/>
          </a:prstGeom>
          <a:noFill/>
          <a:ln>
            <a:noFill/>
          </a:ln>
        </p:spPr>
      </p:pic>
      <p:pic>
        <p:nvPicPr>
          <p:cNvPr id="88" name="Google Shape;88;p3"/>
          <p:cNvPicPr preferRelativeResize="0"/>
          <p:nvPr/>
        </p:nvPicPr>
        <p:blipFill>
          <a:blip r:embed="rId6">
            <a:alphaModFix/>
          </a:blip>
          <a:stretch>
            <a:fillRect/>
          </a:stretch>
        </p:blipFill>
        <p:spPr>
          <a:xfrm>
            <a:off x="3818700" y="3287075"/>
            <a:ext cx="1927400" cy="1284933"/>
          </a:xfrm>
          <a:prstGeom prst="rect">
            <a:avLst/>
          </a:prstGeom>
          <a:noFill/>
          <a:ln>
            <a:noFill/>
          </a:ln>
        </p:spPr>
      </p:pic>
      <p:pic>
        <p:nvPicPr>
          <p:cNvPr id="89" name="Google Shape;89;p3"/>
          <p:cNvPicPr preferRelativeResize="0"/>
          <p:nvPr/>
        </p:nvPicPr>
        <p:blipFill>
          <a:blip r:embed="rId7">
            <a:alphaModFix/>
          </a:blip>
          <a:stretch>
            <a:fillRect/>
          </a:stretch>
        </p:blipFill>
        <p:spPr>
          <a:xfrm>
            <a:off x="5835875" y="3288550"/>
            <a:ext cx="1927399" cy="1281980"/>
          </a:xfrm>
          <a:prstGeom prst="rect">
            <a:avLst/>
          </a:prstGeom>
          <a:noFill/>
          <a:ln>
            <a:noFill/>
          </a:ln>
        </p:spPr>
      </p:pic>
      <p:pic>
        <p:nvPicPr>
          <p:cNvPr id="90" name="Google Shape;90;p3"/>
          <p:cNvPicPr preferRelativeResize="0"/>
          <p:nvPr/>
        </p:nvPicPr>
        <p:blipFill>
          <a:blip r:embed="rId8">
            <a:alphaModFix/>
          </a:blip>
          <a:stretch>
            <a:fillRect/>
          </a:stretch>
        </p:blipFill>
        <p:spPr>
          <a:xfrm>
            <a:off x="7853050" y="3287075"/>
            <a:ext cx="1711749" cy="12849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Miljoenennota</a:t>
            </a:r>
            <a:endParaRPr>
              <a:solidFill>
                <a:schemeClr val="lt1"/>
              </a:solidFill>
            </a:endParaRPr>
          </a:p>
        </p:txBody>
      </p:sp>
      <p:sp>
        <p:nvSpPr>
          <p:cNvPr id="96" name="Google Shape;96;p4"/>
          <p:cNvSpPr txBox="1">
            <a:spLocks noGrp="1"/>
          </p:cNvSpPr>
          <p:nvPr>
            <p:ph type="body" idx="1"/>
          </p:nvPr>
        </p:nvSpPr>
        <p:spPr>
          <a:xfrm>
            <a:off x="320900" y="751949"/>
            <a:ext cx="8520600" cy="33330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BF9000"/>
              </a:buClr>
              <a:buSzPts val="1800"/>
              <a:buNone/>
            </a:pP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Het koffertje van de Minister van Financiën zitten 2 documenten: de begroting + een uitleg daarvan</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De begroting is een overzicht van inkomsten en </a:t>
            </a:r>
            <a:r>
              <a:rPr lang="nl-NL">
                <a:solidFill>
                  <a:srgbClr val="BF9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uitgaven </a:t>
            </a:r>
            <a:endParaRPr>
              <a:solidFill>
                <a:srgbClr val="BF9000"/>
              </a:solidFill>
            </a:endParaRPr>
          </a:p>
          <a:p>
            <a:pPr marL="457200" lvl="0" indent="0" algn="l" rtl="0">
              <a:lnSpc>
                <a:spcPct val="115000"/>
              </a:lnSpc>
              <a:spcBef>
                <a:spcPts val="0"/>
              </a:spcBef>
              <a:spcAft>
                <a:spcPts val="0"/>
              </a:spcAft>
              <a:buSzPts val="1800"/>
              <a:buNone/>
            </a:pPr>
            <a:r>
              <a:rPr lang="nl-NL">
                <a:solidFill>
                  <a:srgbClr val="BF9000"/>
                </a:solidFill>
              </a:rPr>
              <a:t> </a:t>
            </a:r>
            <a:endParaRPr>
              <a:solidFill>
                <a:srgbClr val="BF9000"/>
              </a:solidFill>
            </a:endParaRPr>
          </a:p>
          <a:p>
            <a:pPr marL="114300" lvl="0" indent="0" algn="l" rtl="0">
              <a:lnSpc>
                <a:spcPct val="115000"/>
              </a:lnSpc>
              <a:spcBef>
                <a:spcPts val="0"/>
              </a:spcBef>
              <a:spcAft>
                <a:spcPts val="0"/>
              </a:spcAft>
              <a:buClr>
                <a:srgbClr val="BF9000"/>
              </a:buClr>
              <a:buSzPts val="1800"/>
              <a:buNone/>
            </a:pPr>
            <a:endParaRPr>
              <a:solidFill>
                <a:srgbClr val="BF9000"/>
              </a:solidFill>
            </a:endParaRPr>
          </a:p>
          <a:p>
            <a:pPr marL="457200" lvl="0" indent="-228600" algn="l" rtl="0">
              <a:lnSpc>
                <a:spcPct val="115000"/>
              </a:lnSpc>
              <a:spcBef>
                <a:spcPts val="0"/>
              </a:spcBef>
              <a:spcAft>
                <a:spcPts val="0"/>
              </a:spcAft>
              <a:buClr>
                <a:srgbClr val="BF9000"/>
              </a:buClr>
              <a:buSzPts val="1800"/>
              <a:buNone/>
            </a:pPr>
            <a:endParaRPr>
              <a:solidFill>
                <a:srgbClr val="BF9000"/>
              </a:solidFill>
            </a:endParaRPr>
          </a:p>
        </p:txBody>
      </p:sp>
      <p:graphicFrame>
        <p:nvGraphicFramePr>
          <p:cNvPr id="97" name="Google Shape;97;p4"/>
          <p:cNvGraphicFramePr/>
          <p:nvPr/>
        </p:nvGraphicFramePr>
        <p:xfrm>
          <a:off x="6310650" y="2604100"/>
          <a:ext cx="3000000" cy="3000000"/>
        </p:xfrm>
        <a:graphic>
          <a:graphicData uri="http://schemas.openxmlformats.org/drawingml/2006/table">
            <a:tbl>
              <a:tblPr>
                <a:noFill/>
                <a:tableStyleId>{1148D259-A7D5-4B8A-8520-D48E23F334DD}</a:tableStyleId>
              </a:tblPr>
              <a:tblGrid>
                <a:gridCol w="1260825">
                  <a:extLst>
                    <a:ext uri="{9D8B030D-6E8A-4147-A177-3AD203B41FA5}">
                      <a16:colId xmlns:a16="http://schemas.microsoft.com/office/drawing/2014/main" val="20000"/>
                    </a:ext>
                  </a:extLst>
                </a:gridCol>
                <a:gridCol w="1260825">
                  <a:extLst>
                    <a:ext uri="{9D8B030D-6E8A-4147-A177-3AD203B41FA5}">
                      <a16:colId xmlns:a16="http://schemas.microsoft.com/office/drawing/2014/main" val="20001"/>
                    </a:ext>
                  </a:extLst>
                </a:gridCol>
              </a:tblGrid>
              <a:tr h="429900">
                <a:tc>
                  <a:txBody>
                    <a:bodyPr/>
                    <a:lstStyle/>
                    <a:p>
                      <a:pPr marL="0" marR="0" lvl="0" indent="0" algn="l" rtl="0">
                        <a:lnSpc>
                          <a:spcPct val="100000"/>
                        </a:lnSpc>
                        <a:spcBef>
                          <a:spcPts val="0"/>
                        </a:spcBef>
                        <a:spcAft>
                          <a:spcPts val="0"/>
                        </a:spcAft>
                        <a:buClr>
                          <a:srgbClr val="000000"/>
                        </a:buClr>
                        <a:buSzPts val="1400"/>
                        <a:buFont typeface="Arial"/>
                        <a:buNone/>
                      </a:pPr>
                      <a:r>
                        <a:rPr lang="nl-NL" sz="1400" b="1" u="none" strike="noStrike" cap="none"/>
                        <a:t>Inkomsten</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nl-NL" sz="1400" b="1" u="none" strike="noStrike" cap="none"/>
                        <a:t>Uitgaven</a:t>
                      </a:r>
                      <a:endParaRPr sz="1400" b="1" u="none" strike="noStrike" cap="none"/>
                    </a:p>
                  </a:txBody>
                  <a:tcPr marL="91425" marR="91425" marT="91425" marB="91425"/>
                </a:tc>
                <a:extLst>
                  <a:ext uri="{0D108BD9-81ED-4DB2-BD59-A6C34878D82A}">
                    <a16:rowId xmlns:a16="http://schemas.microsoft.com/office/drawing/2014/main" val="10000"/>
                  </a:ext>
                </a:extLst>
              </a:tr>
              <a:tr h="483825">
                <a:tc>
                  <a:txBody>
                    <a:bodyPr/>
                    <a:lstStyle/>
                    <a:p>
                      <a:pPr marL="0" marR="0" lvl="0" indent="0" algn="l" rtl="0">
                        <a:lnSpc>
                          <a:spcPct val="100000"/>
                        </a:lnSpc>
                        <a:spcBef>
                          <a:spcPts val="0"/>
                        </a:spcBef>
                        <a:spcAft>
                          <a:spcPts val="0"/>
                        </a:spcAft>
                        <a:buClr>
                          <a:srgbClr val="000000"/>
                        </a:buClr>
                        <a:buSzPts val="1400"/>
                        <a:buFont typeface="Arial"/>
                        <a:buNone/>
                      </a:pPr>
                      <a:r>
                        <a:rPr lang="nl-NL" sz="1400" u="none" strike="noStrike" cap="none"/>
                        <a:t>Loon: €80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nl-NL" sz="1400" u="none" strike="noStrike" cap="none"/>
                        <a:t>Kleding: €50</a:t>
                      </a:r>
                      <a:endParaRPr sz="1400" u="none" strike="noStrike" cap="none"/>
                    </a:p>
                  </a:txBody>
                  <a:tcPr marL="91425" marR="91425" marT="91425" marB="91425"/>
                </a:tc>
                <a:extLst>
                  <a:ext uri="{0D108BD9-81ED-4DB2-BD59-A6C34878D82A}">
                    <a16:rowId xmlns:a16="http://schemas.microsoft.com/office/drawing/2014/main" val="10001"/>
                  </a:ext>
                </a:extLst>
              </a:tr>
              <a:tr h="483825">
                <a:tc>
                  <a:txBody>
                    <a:bodyPr/>
                    <a:lstStyle/>
                    <a:p>
                      <a:pPr marL="0" marR="0" lvl="0" indent="0" algn="l" rtl="0">
                        <a:lnSpc>
                          <a:spcPct val="100000"/>
                        </a:lnSpc>
                        <a:spcBef>
                          <a:spcPts val="0"/>
                        </a:spcBef>
                        <a:spcAft>
                          <a:spcPts val="0"/>
                        </a:spcAft>
                        <a:buClr>
                          <a:srgbClr val="000000"/>
                        </a:buClr>
                        <a:buSzPts val="1400"/>
                        <a:buFont typeface="Arial"/>
                        <a:buNone/>
                      </a:pPr>
                      <a:r>
                        <a:rPr lang="nl-NL" sz="1400" u="none" strike="noStrike" cap="none"/>
                        <a:t>Zakgeld: €20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nl-NL" sz="1400" u="none" strike="noStrike" cap="none"/>
                        <a:t>Eten: €25</a:t>
                      </a:r>
                      <a:endParaRPr sz="1400" u="none" strike="noStrike" cap="none"/>
                    </a:p>
                  </a:txBody>
                  <a:tcPr marL="91425" marR="91425" marT="91425" marB="91425"/>
                </a:tc>
                <a:extLst>
                  <a:ext uri="{0D108BD9-81ED-4DB2-BD59-A6C34878D82A}">
                    <a16:rowId xmlns:a16="http://schemas.microsoft.com/office/drawing/2014/main" val="10002"/>
                  </a:ext>
                </a:extLst>
              </a:tr>
              <a:tr h="4838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nl-NL" sz="1400" u="none" strike="noStrike" cap="none"/>
                        <a:t>Sparen: €25</a:t>
                      </a:r>
                      <a:endParaRPr sz="1400" u="none" strike="noStrike" cap="none"/>
                    </a:p>
                  </a:txBody>
                  <a:tcPr marL="91425" marR="91425" marT="91425" marB="91425"/>
                </a:tc>
                <a:extLst>
                  <a:ext uri="{0D108BD9-81ED-4DB2-BD59-A6C34878D82A}">
                    <a16:rowId xmlns:a16="http://schemas.microsoft.com/office/drawing/2014/main" val="10003"/>
                  </a:ext>
                </a:extLst>
              </a:tr>
            </a:tbl>
          </a:graphicData>
        </a:graphic>
      </p:graphicFrame>
      <p:sp>
        <p:nvSpPr>
          <p:cNvPr id="98" name="Google Shape;98;p4"/>
          <p:cNvSpPr txBox="1">
            <a:spLocks noGrp="1"/>
          </p:cNvSpPr>
          <p:nvPr>
            <p:ph type="body" idx="1"/>
          </p:nvPr>
        </p:nvSpPr>
        <p:spPr>
          <a:xfrm>
            <a:off x="320900" y="2191975"/>
            <a:ext cx="8520600" cy="155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De uitleg staat in de </a:t>
            </a:r>
            <a:r>
              <a:rPr lang="nl-NL" u="sng">
                <a:solidFill>
                  <a:schemeClr val="hlink"/>
                </a:solidFill>
                <a:hlinkClick r:id="rId4"/>
              </a:rPr>
              <a:t>Miljoenennota</a:t>
            </a:r>
            <a:endParaRPr>
              <a:solidFill>
                <a:srgbClr val="BF9000"/>
              </a:solidFill>
            </a:endParaRPr>
          </a:p>
          <a:p>
            <a:pPr marL="457200" lvl="0" indent="-342900" algn="l" rtl="0">
              <a:lnSpc>
                <a:spcPct val="115000"/>
              </a:lnSpc>
              <a:spcBef>
                <a:spcPts val="0"/>
              </a:spcBef>
              <a:spcAft>
                <a:spcPts val="0"/>
              </a:spcAft>
              <a:buClr>
                <a:srgbClr val="BF9000"/>
              </a:buClr>
              <a:buSzPts val="1800"/>
              <a:buChar char="●"/>
            </a:pPr>
            <a:r>
              <a:rPr lang="nl-NL">
                <a:solidFill>
                  <a:srgbClr val="BF9000"/>
                </a:solidFill>
              </a:rPr>
              <a:t>Daarin staat hoe de plannen betaald gaan worden </a:t>
            </a:r>
            <a:endParaRPr>
              <a:solidFill>
                <a:srgbClr val="BF9000"/>
              </a:solidFill>
            </a:endParaRPr>
          </a:p>
          <a:p>
            <a:pPr marL="114300" lvl="0" indent="0" algn="l" rtl="0">
              <a:lnSpc>
                <a:spcPct val="115000"/>
              </a:lnSpc>
              <a:spcBef>
                <a:spcPts val="0"/>
              </a:spcBef>
              <a:spcAft>
                <a:spcPts val="0"/>
              </a:spcAft>
              <a:buClr>
                <a:srgbClr val="BF9000"/>
              </a:buClr>
              <a:buSzPts val="1800"/>
              <a:buNone/>
            </a:pPr>
            <a:endParaRPr>
              <a:solidFill>
                <a:srgbClr val="BF9000"/>
              </a:solidFill>
            </a:endParaRPr>
          </a:p>
          <a:p>
            <a:pPr marL="457200" lvl="0" indent="-228600" algn="l" rtl="0">
              <a:lnSpc>
                <a:spcPct val="115000"/>
              </a:lnSpc>
              <a:spcBef>
                <a:spcPts val="0"/>
              </a:spcBef>
              <a:spcAft>
                <a:spcPts val="0"/>
              </a:spcAft>
              <a:buClr>
                <a:srgbClr val="BF9000"/>
              </a:buClr>
              <a:buSzPts val="1800"/>
              <a:buNone/>
            </a:pPr>
            <a:endParaRPr>
              <a:solidFill>
                <a:srgbClr val="BF9000"/>
              </a:solidFill>
            </a:endParaRPr>
          </a:p>
        </p:txBody>
      </p:sp>
      <p:cxnSp>
        <p:nvCxnSpPr>
          <p:cNvPr id="99" name="Google Shape;99;p4"/>
          <p:cNvCxnSpPr/>
          <p:nvPr/>
        </p:nvCxnSpPr>
        <p:spPr>
          <a:xfrm>
            <a:off x="5279750" y="2571750"/>
            <a:ext cx="902700" cy="374700"/>
          </a:xfrm>
          <a:prstGeom prst="straightConnector1">
            <a:avLst/>
          </a:prstGeom>
          <a:noFill/>
          <a:ln w="9525" cap="flat" cmpd="sng">
            <a:solidFill>
              <a:schemeClr val="dk2"/>
            </a:solidFill>
            <a:prstDash val="solid"/>
            <a:round/>
            <a:headEnd type="none" w="sm" len="sm"/>
            <a:tailEnd type="triangle" w="med" len="med"/>
          </a:ln>
        </p:spPr>
      </p:cxnSp>
      <p:pic>
        <p:nvPicPr>
          <p:cNvPr id="100" name="Google Shape;100;p4"/>
          <p:cNvPicPr preferRelativeResize="0"/>
          <p:nvPr/>
        </p:nvPicPr>
        <p:blipFill rotWithShape="1">
          <a:blip r:embed="rId5">
            <a:alphaModFix/>
          </a:blip>
          <a:srcRect/>
          <a:stretch/>
        </p:blipFill>
        <p:spPr>
          <a:xfrm>
            <a:off x="0" y="3661800"/>
            <a:ext cx="2634125" cy="1481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Geld voor...</a:t>
            </a:r>
            <a:endParaRPr>
              <a:solidFill>
                <a:schemeClr val="lt1"/>
              </a:solidFill>
            </a:endParaRPr>
          </a:p>
        </p:txBody>
      </p:sp>
      <p:sp>
        <p:nvSpPr>
          <p:cNvPr id="106" name="Google Shape;106;p5"/>
          <p:cNvSpPr txBox="1">
            <a:spLocks noGrp="1"/>
          </p:cNvSpPr>
          <p:nvPr>
            <p:ph type="body" idx="1"/>
          </p:nvPr>
        </p:nvSpPr>
        <p:spPr>
          <a:xfrm>
            <a:off x="311700" y="1152475"/>
            <a:ext cx="3698700" cy="3315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BF9000"/>
              </a:buClr>
              <a:buSzPts val="1800"/>
              <a:buChar char="●"/>
            </a:pPr>
            <a:r>
              <a:rPr lang="nl-NL">
                <a:solidFill>
                  <a:srgbClr val="BF9000"/>
                </a:solidFill>
              </a:rPr>
              <a:t>Bedenk drie zaken waar de overheid </a:t>
            </a:r>
            <a:r>
              <a:rPr lang="nl-NL">
                <a:solidFill>
                  <a:srgbClr val="BF9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geld</a:t>
            </a:r>
            <a:r>
              <a:rPr lang="nl-NL">
                <a:solidFill>
                  <a:srgbClr val="BF9000"/>
                </a:solidFill>
              </a:rPr>
              <a:t> aan uitgeeft.</a:t>
            </a: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p:txBody>
      </p:sp>
      <p:pic>
        <p:nvPicPr>
          <p:cNvPr id="107" name="Google Shape;107;p5"/>
          <p:cNvPicPr preferRelativeResize="0"/>
          <p:nvPr/>
        </p:nvPicPr>
        <p:blipFill rotWithShape="1">
          <a:blip r:embed="rId4">
            <a:alphaModFix/>
          </a:blip>
          <a:srcRect/>
          <a:stretch/>
        </p:blipFill>
        <p:spPr>
          <a:xfrm>
            <a:off x="3702175" y="1093925"/>
            <a:ext cx="5244199" cy="3684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gef71c53559_0_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Geld van...</a:t>
            </a:r>
            <a:endParaRPr>
              <a:solidFill>
                <a:schemeClr val="lt1"/>
              </a:solidFill>
            </a:endParaRPr>
          </a:p>
        </p:txBody>
      </p:sp>
      <p:sp>
        <p:nvSpPr>
          <p:cNvPr id="113" name="Google Shape;113;gef71c53559_0_23"/>
          <p:cNvSpPr txBox="1">
            <a:spLocks noGrp="1"/>
          </p:cNvSpPr>
          <p:nvPr>
            <p:ph type="body" idx="1"/>
          </p:nvPr>
        </p:nvSpPr>
        <p:spPr>
          <a:xfrm>
            <a:off x="311700" y="1152475"/>
            <a:ext cx="3698700" cy="3315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BF9000"/>
              </a:buClr>
              <a:buSzPts val="1800"/>
              <a:buChar char="●"/>
            </a:pPr>
            <a:r>
              <a:rPr lang="nl-NL">
                <a:solidFill>
                  <a:srgbClr val="BF9000"/>
                </a:solidFill>
              </a:rPr>
              <a:t>Bedenk </a:t>
            </a:r>
            <a:r>
              <a:rPr lang="nl-NL">
                <a:solidFill>
                  <a:srgbClr val="BF9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drie</a:t>
            </a:r>
            <a:r>
              <a:rPr lang="nl-NL">
                <a:solidFill>
                  <a:srgbClr val="BF9000"/>
                </a:solidFill>
              </a:rPr>
              <a:t> manieren hoe de overheid aan geld komt.</a:t>
            </a:r>
            <a:endParaRPr>
              <a:solidFill>
                <a:srgbClr val="BF9000"/>
              </a:solidFill>
            </a:endParaRPr>
          </a:p>
          <a:p>
            <a:pPr marL="457200" lvl="0" indent="0" algn="l" rtl="0">
              <a:lnSpc>
                <a:spcPct val="115000"/>
              </a:lnSpc>
              <a:spcBef>
                <a:spcPts val="0"/>
              </a:spcBef>
              <a:spcAft>
                <a:spcPts val="0"/>
              </a:spcAft>
              <a:buSzPts val="1800"/>
              <a:buNone/>
            </a:pPr>
            <a:endParaRPr>
              <a:solidFill>
                <a:srgbClr val="BF9000"/>
              </a:solidFill>
            </a:endParaRPr>
          </a:p>
        </p:txBody>
      </p:sp>
      <p:pic>
        <p:nvPicPr>
          <p:cNvPr id="114" name="Google Shape;114;gef71c53559_0_23"/>
          <p:cNvPicPr preferRelativeResize="0"/>
          <p:nvPr/>
        </p:nvPicPr>
        <p:blipFill rotWithShape="1">
          <a:blip r:embed="rId4">
            <a:alphaModFix/>
          </a:blip>
          <a:srcRect/>
          <a:stretch/>
        </p:blipFill>
        <p:spPr>
          <a:xfrm>
            <a:off x="4010400" y="1079550"/>
            <a:ext cx="4974348" cy="39874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fade">
                                      <p:cBhvr>
                                        <p:cTn id="11"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g151284185f6_0_0"/>
          <p:cNvSpPr txBox="1">
            <a:spLocks noGrp="1"/>
          </p:cNvSpPr>
          <p:nvPr>
            <p:ph type="title"/>
          </p:nvPr>
        </p:nvSpPr>
        <p:spPr>
          <a:xfrm>
            <a:off x="311700" y="359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NL">
                <a:solidFill>
                  <a:schemeClr val="lt1"/>
                </a:solidFill>
              </a:rPr>
              <a:t>Wat zou jij in de Troonrede schrijven?</a:t>
            </a:r>
            <a:endParaRPr>
              <a:solidFill>
                <a:schemeClr val="lt1"/>
              </a:solidFill>
            </a:endParaRPr>
          </a:p>
        </p:txBody>
      </p:sp>
      <p:sp>
        <p:nvSpPr>
          <p:cNvPr id="120" name="Google Shape;120;g151284185f6_0_0"/>
          <p:cNvSpPr txBox="1">
            <a:spLocks noGrp="1"/>
          </p:cNvSpPr>
          <p:nvPr>
            <p:ph type="body" idx="1"/>
          </p:nvPr>
        </p:nvSpPr>
        <p:spPr>
          <a:xfrm>
            <a:off x="311700" y="1152474"/>
            <a:ext cx="8520600" cy="232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solidFill>
                <a:srgbClr val="BF9000"/>
              </a:solidFill>
            </a:endParaRPr>
          </a:p>
          <a:p>
            <a:pPr marL="0" lvl="0" indent="0" algn="l" rtl="0">
              <a:lnSpc>
                <a:spcPct val="115000"/>
              </a:lnSpc>
              <a:spcBef>
                <a:spcPts val="0"/>
              </a:spcBef>
              <a:spcAft>
                <a:spcPts val="0"/>
              </a:spcAft>
              <a:buSzPts val="1800"/>
              <a:buNone/>
            </a:pPr>
            <a:endParaRPr>
              <a:solidFill>
                <a:srgbClr val="BF9000"/>
              </a:solidFill>
            </a:endParaRPr>
          </a:p>
          <a:p>
            <a:pPr marL="457200" lvl="0" indent="-228600" algn="l" rtl="0">
              <a:lnSpc>
                <a:spcPct val="115000"/>
              </a:lnSpc>
              <a:spcBef>
                <a:spcPts val="0"/>
              </a:spcBef>
              <a:spcAft>
                <a:spcPts val="0"/>
              </a:spcAft>
              <a:buClr>
                <a:srgbClr val="BF9000"/>
              </a:buClr>
              <a:buSzPts val="1800"/>
              <a:buNone/>
            </a:pPr>
            <a:endParaRPr>
              <a:solidFill>
                <a:srgbClr val="BF9000"/>
              </a:solidFill>
            </a:endParaRPr>
          </a:p>
        </p:txBody>
      </p:sp>
      <p:pic>
        <p:nvPicPr>
          <p:cNvPr id="121" name="Google Shape;121;g151284185f6_0_0"/>
          <p:cNvPicPr preferRelativeResize="0"/>
          <p:nvPr/>
        </p:nvPicPr>
        <p:blipFill rotWithShape="1">
          <a:blip r:embed="rId4">
            <a:alphaModFix/>
          </a:blip>
          <a:srcRect/>
          <a:stretch/>
        </p:blipFill>
        <p:spPr>
          <a:xfrm>
            <a:off x="6745150" y="879372"/>
            <a:ext cx="2398851" cy="1599253"/>
          </a:xfrm>
          <a:prstGeom prst="rect">
            <a:avLst/>
          </a:prstGeom>
          <a:noFill/>
          <a:ln>
            <a:noFill/>
          </a:ln>
        </p:spPr>
      </p:pic>
      <p:pic>
        <p:nvPicPr>
          <p:cNvPr id="122" name="Google Shape;122;g151284185f6_0_0"/>
          <p:cNvPicPr preferRelativeResize="0"/>
          <p:nvPr/>
        </p:nvPicPr>
        <p:blipFill rotWithShape="1">
          <a:blip r:embed="rId5">
            <a:alphaModFix/>
          </a:blip>
          <a:srcRect/>
          <a:stretch/>
        </p:blipFill>
        <p:spPr>
          <a:xfrm>
            <a:off x="3006625" y="1009475"/>
            <a:ext cx="2490346" cy="1757175"/>
          </a:xfrm>
          <a:prstGeom prst="rect">
            <a:avLst/>
          </a:prstGeom>
          <a:noFill/>
          <a:ln>
            <a:noFill/>
          </a:ln>
        </p:spPr>
      </p:pic>
      <p:pic>
        <p:nvPicPr>
          <p:cNvPr id="123" name="Google Shape;123;g151284185f6_0_0"/>
          <p:cNvPicPr preferRelativeResize="0"/>
          <p:nvPr/>
        </p:nvPicPr>
        <p:blipFill rotWithShape="1">
          <a:blip r:embed="rId6">
            <a:alphaModFix/>
          </a:blip>
          <a:srcRect/>
          <a:stretch/>
        </p:blipFill>
        <p:spPr>
          <a:xfrm>
            <a:off x="2" y="1019669"/>
            <a:ext cx="3006624" cy="2004403"/>
          </a:xfrm>
          <a:prstGeom prst="rect">
            <a:avLst/>
          </a:prstGeom>
          <a:noFill/>
          <a:ln>
            <a:noFill/>
          </a:ln>
        </p:spPr>
      </p:pic>
      <p:pic>
        <p:nvPicPr>
          <p:cNvPr id="124" name="Google Shape;124;g151284185f6_0_0"/>
          <p:cNvPicPr preferRelativeResize="0"/>
          <p:nvPr/>
        </p:nvPicPr>
        <p:blipFill rotWithShape="1">
          <a:blip r:embed="rId7">
            <a:alphaModFix/>
          </a:blip>
          <a:srcRect/>
          <a:stretch/>
        </p:blipFill>
        <p:spPr>
          <a:xfrm>
            <a:off x="6745150" y="2478625"/>
            <a:ext cx="2398850" cy="1519600"/>
          </a:xfrm>
          <a:prstGeom prst="rect">
            <a:avLst/>
          </a:prstGeom>
          <a:noFill/>
          <a:ln>
            <a:noFill/>
          </a:ln>
        </p:spPr>
      </p:pic>
      <p:pic>
        <p:nvPicPr>
          <p:cNvPr id="125" name="Google Shape;125;g151284185f6_0_0"/>
          <p:cNvPicPr preferRelativeResize="0"/>
          <p:nvPr/>
        </p:nvPicPr>
        <p:blipFill rotWithShape="1">
          <a:blip r:embed="rId8">
            <a:alphaModFix/>
          </a:blip>
          <a:srcRect/>
          <a:stretch/>
        </p:blipFill>
        <p:spPr>
          <a:xfrm>
            <a:off x="4728292" y="3752047"/>
            <a:ext cx="2087184" cy="1391450"/>
          </a:xfrm>
          <a:prstGeom prst="rect">
            <a:avLst/>
          </a:prstGeom>
          <a:noFill/>
          <a:ln>
            <a:noFill/>
          </a:ln>
        </p:spPr>
      </p:pic>
      <p:pic>
        <p:nvPicPr>
          <p:cNvPr id="126" name="Google Shape;126;g151284185f6_0_0"/>
          <p:cNvPicPr preferRelativeResize="0"/>
          <p:nvPr/>
        </p:nvPicPr>
        <p:blipFill rotWithShape="1">
          <a:blip r:embed="rId9">
            <a:alphaModFix/>
          </a:blip>
          <a:srcRect/>
          <a:stretch/>
        </p:blipFill>
        <p:spPr>
          <a:xfrm>
            <a:off x="6815475" y="3696657"/>
            <a:ext cx="2398851" cy="1599244"/>
          </a:xfrm>
          <a:prstGeom prst="rect">
            <a:avLst/>
          </a:prstGeom>
          <a:noFill/>
          <a:ln>
            <a:noFill/>
          </a:ln>
        </p:spPr>
      </p:pic>
      <p:pic>
        <p:nvPicPr>
          <p:cNvPr id="127" name="Google Shape;127;g151284185f6_0_0"/>
          <p:cNvPicPr preferRelativeResize="0"/>
          <p:nvPr/>
        </p:nvPicPr>
        <p:blipFill rotWithShape="1">
          <a:blip r:embed="rId10">
            <a:alphaModFix/>
          </a:blip>
          <a:srcRect/>
          <a:stretch/>
        </p:blipFill>
        <p:spPr>
          <a:xfrm>
            <a:off x="-1" y="2903250"/>
            <a:ext cx="3006618" cy="2253024"/>
          </a:xfrm>
          <a:prstGeom prst="rect">
            <a:avLst/>
          </a:prstGeom>
          <a:noFill/>
          <a:ln>
            <a:noFill/>
          </a:ln>
        </p:spPr>
      </p:pic>
      <p:pic>
        <p:nvPicPr>
          <p:cNvPr id="128" name="Google Shape;128;g151284185f6_0_0"/>
          <p:cNvPicPr preferRelativeResize="0"/>
          <p:nvPr/>
        </p:nvPicPr>
        <p:blipFill rotWithShape="1">
          <a:blip r:embed="rId11">
            <a:alphaModFix/>
          </a:blip>
          <a:srcRect/>
          <a:stretch/>
        </p:blipFill>
        <p:spPr>
          <a:xfrm>
            <a:off x="3006625" y="2766650"/>
            <a:ext cx="1887741" cy="2834050"/>
          </a:xfrm>
          <a:prstGeom prst="rect">
            <a:avLst/>
          </a:prstGeom>
          <a:noFill/>
          <a:ln>
            <a:noFill/>
          </a:ln>
        </p:spPr>
      </p:pic>
      <p:pic>
        <p:nvPicPr>
          <p:cNvPr id="129" name="Google Shape;129;g151284185f6_0_0"/>
          <p:cNvPicPr preferRelativeResize="0"/>
          <p:nvPr/>
        </p:nvPicPr>
        <p:blipFill rotWithShape="1">
          <a:blip r:embed="rId12">
            <a:alphaModFix/>
          </a:blip>
          <a:srcRect/>
          <a:stretch/>
        </p:blipFill>
        <p:spPr>
          <a:xfrm>
            <a:off x="4657966" y="2359797"/>
            <a:ext cx="2087175" cy="1392253"/>
          </a:xfrm>
          <a:prstGeom prst="rect">
            <a:avLst/>
          </a:prstGeom>
          <a:noFill/>
          <a:ln>
            <a:noFill/>
          </a:ln>
        </p:spPr>
      </p:pic>
      <p:pic>
        <p:nvPicPr>
          <p:cNvPr id="130" name="Google Shape;130;g151284185f6_0_0"/>
          <p:cNvPicPr preferRelativeResize="0"/>
          <p:nvPr/>
        </p:nvPicPr>
        <p:blipFill rotWithShape="1">
          <a:blip r:embed="rId13">
            <a:alphaModFix/>
          </a:blip>
          <a:srcRect/>
          <a:stretch/>
        </p:blipFill>
        <p:spPr>
          <a:xfrm>
            <a:off x="4950697" y="1019675"/>
            <a:ext cx="1946500" cy="14611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1073</Words>
  <Application>Microsoft Office PowerPoint</Application>
  <PresentationFormat>Diavoorstelling (16:9)</PresentationFormat>
  <Paragraphs>90</Paragraphs>
  <Slides>14</Slides>
  <Notes>14</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14</vt:i4>
      </vt:variant>
    </vt:vector>
  </HeadingPairs>
  <TitlesOfParts>
    <vt:vector size="17" baseType="lpstr">
      <vt:lpstr>Arial</vt:lpstr>
      <vt:lpstr>Raleway</vt:lpstr>
      <vt:lpstr>Simple Light</vt:lpstr>
      <vt:lpstr>PowerPoint-presentatie</vt:lpstr>
      <vt:lpstr>Welke dag?</vt:lpstr>
      <vt:lpstr>Maatschappelijk geluk en Prinsjesdag</vt:lpstr>
      <vt:lpstr>Prinsjesdag</vt:lpstr>
      <vt:lpstr>Plannen van de regering</vt:lpstr>
      <vt:lpstr>Miljoenennota</vt:lpstr>
      <vt:lpstr>Geld voor...</vt:lpstr>
      <vt:lpstr>Geld van...</vt:lpstr>
      <vt:lpstr>Wat zou jij in de Troonrede schrijven?</vt:lpstr>
      <vt:lpstr>Algemene beschouwingen</vt:lpstr>
      <vt:lpstr>Stelling Algemene Beschouwingen (1) </vt:lpstr>
      <vt:lpstr>Stelling Algemene Beschouwingen (2) </vt:lpstr>
      <vt:lpstr>Stelling Algemene Beschouwingen (3) </vt:lpstr>
      <vt:lpstr>Stelling Algemene Beschouwingen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Lennart Schra</dc:creator>
  <cp:lastModifiedBy>Mardien Noordman</cp:lastModifiedBy>
  <cp:revision>1</cp:revision>
  <dcterms:modified xsi:type="dcterms:W3CDTF">2022-09-22T09:59:16Z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0x010100CB222D1E74FE734FABC8D62CB2F20580</vt:lpwstr>
  </property>
</Properties>
</file>