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4"/>
  </p:notesMasterIdLst>
  <p:sldIdLst>
    <p:sldId id="256" r:id="rId5"/>
    <p:sldId id="261" r:id="rId6"/>
    <p:sldId id="301" r:id="rId7"/>
    <p:sldId id="296" r:id="rId8"/>
    <p:sldId id="303" r:id="rId9"/>
    <p:sldId id="302" r:id="rId10"/>
    <p:sldId id="304" r:id="rId11"/>
    <p:sldId id="299" r:id="rId12"/>
    <p:sldId id="294"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196"/>
    <p:restoredTop sz="86803"/>
  </p:normalViewPr>
  <p:slideViewPr>
    <p:cSldViewPr snapToGrid="0">
      <p:cViewPr varScale="1">
        <p:scale>
          <a:sx n="110" d="100"/>
          <a:sy n="110" d="100"/>
        </p:scale>
        <p:origin x="192" y="33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4019999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nl-NL" dirty="0"/>
              <a:t>Deze les kunt u gebruiken om met leerlingen te praten over vaccineren en de gevolgen voor de samenleving.</a:t>
            </a:r>
          </a:p>
          <a:p>
            <a:pPr marL="0" lvl="0" indent="0">
              <a:spcBef>
                <a:spcPts val="0"/>
              </a:spcBef>
              <a:spcAft>
                <a:spcPts val="0"/>
              </a:spcAft>
              <a:buNone/>
            </a:pPr>
            <a:r>
              <a:rPr lang="nl-NL" dirty="0"/>
              <a:t>Belangrijke tip om de veiligheid in de les te bevorderen: benadruk aan het begin dat de les gaat over het nadenken over hoe we als samenleving omgaan met mensen die wel en mensen die niet gevaccineerd zijn. Vraag leerlingen buiten beschouwing te laten of ze wel of niet gevaccineerd zijn.</a:t>
            </a:r>
          </a:p>
          <a:p>
            <a:pPr marL="0" lvl="0" indent="0">
              <a:spcBef>
                <a:spcPts val="0"/>
              </a:spcBef>
              <a:spcAft>
                <a:spcPts val="0"/>
              </a:spcAft>
              <a:buNone/>
            </a:pPr>
            <a:r>
              <a:rPr lang="nl-NL" dirty="0"/>
              <a:t>Andere tips voor lessen over gevoelige onderwerpen:</a:t>
            </a:r>
          </a:p>
          <a:p>
            <a:pPr marL="171450" lvl="0" indent="-171450">
              <a:spcBef>
                <a:spcPts val="0"/>
              </a:spcBef>
              <a:spcAft>
                <a:spcPts val="0"/>
              </a:spcAft>
              <a:buFontTx/>
              <a:buChar char="-"/>
            </a:pPr>
            <a:r>
              <a:rPr lang="nl-NL" dirty="0"/>
              <a:t>De theorie van Bart Brandsma over polarisatie: </a:t>
            </a:r>
            <a:r>
              <a:rPr lang="nl-NL" dirty="0" err="1"/>
              <a:t>https</a:t>
            </a:r>
            <a:r>
              <a:rPr lang="nl-NL" dirty="0"/>
              <a:t>://</a:t>
            </a:r>
            <a:r>
              <a:rPr lang="nl-NL" dirty="0" err="1"/>
              <a:t>insidepolarisation.nl</a:t>
            </a:r>
            <a:r>
              <a:rPr lang="nl-NL" dirty="0"/>
              <a:t>/</a:t>
            </a:r>
          </a:p>
          <a:p>
            <a:pPr marL="171450" lvl="0" indent="-171450">
              <a:spcBef>
                <a:spcPts val="0"/>
              </a:spcBef>
              <a:spcAft>
                <a:spcPts val="0"/>
              </a:spcAft>
              <a:buFontTx/>
              <a:buChar char="-"/>
            </a:pPr>
            <a:r>
              <a:rPr lang="nl-NL" dirty="0"/>
              <a:t>Het lesprogramma Ter Info van de Universiteit </a:t>
            </a:r>
            <a:r>
              <a:rPr lang="nl-NL" dirty="0" err="1"/>
              <a:t>Urecht</a:t>
            </a:r>
            <a:r>
              <a:rPr lang="nl-NL" dirty="0"/>
              <a:t>, over terrorisme, radicalisering en polarisatie: </a:t>
            </a:r>
            <a:r>
              <a:rPr lang="nl-NL" dirty="0" err="1"/>
              <a:t>https</a:t>
            </a:r>
            <a:r>
              <a:rPr lang="nl-NL" dirty="0"/>
              <a:t>://</a:t>
            </a:r>
            <a:r>
              <a:rPr lang="nl-NL" dirty="0" err="1"/>
              <a:t>www.uu.nl</a:t>
            </a:r>
            <a:r>
              <a:rPr lang="nl-NL" dirty="0"/>
              <a:t>/onderzoek/security-in-open-</a:t>
            </a:r>
            <a:r>
              <a:rPr lang="nl-NL" dirty="0" err="1"/>
              <a:t>societies</a:t>
            </a:r>
            <a:r>
              <a:rPr lang="nl-NL" dirty="0"/>
              <a:t>-</a:t>
            </a:r>
            <a:r>
              <a:rPr lang="nl-NL" dirty="0" err="1"/>
              <a:t>sos</a:t>
            </a:r>
            <a:r>
              <a:rPr lang="nl-NL" dirty="0"/>
              <a:t>/portfolio/lesprogramma-over-terrorisme-radicalisering-en-polarisatie </a:t>
            </a:r>
          </a:p>
        </p:txBody>
      </p:sp>
    </p:spTree>
    <p:extLst>
      <p:ext uri="{BB962C8B-B14F-4D97-AF65-F5344CB8AC3E}">
        <p14:creationId xmlns:p14="http://schemas.microsoft.com/office/powerpoint/2010/main" val="3254463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df7a66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df7a66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t>Een stelling om leerlingen aan het denken te zetten over een deel van de les, IC-plekken.</a:t>
            </a:r>
            <a:endParaRPr dirty="0"/>
          </a:p>
        </p:txBody>
      </p:sp>
    </p:spTree>
    <p:extLst>
      <p:ext uri="{BB962C8B-B14F-4D97-AF65-F5344CB8AC3E}">
        <p14:creationId xmlns:p14="http://schemas.microsoft.com/office/powerpoint/2010/main" val="275956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df7a66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df7a66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t>Doel van deze lessen is om met leerlingen na te denken over de drie Nederlandse kernwaarden in coronatijd: </a:t>
            </a:r>
          </a:p>
          <a:p>
            <a:pPr marL="171450" lvl="0" indent="-171450" rtl="0">
              <a:spcBef>
                <a:spcPts val="0"/>
              </a:spcBef>
              <a:spcAft>
                <a:spcPts val="0"/>
              </a:spcAft>
              <a:buFontTx/>
              <a:buChar char="-"/>
            </a:pPr>
            <a:r>
              <a:rPr lang="nl-NL" dirty="0"/>
              <a:t>vrijheid (vrijheidsbeperkingen, vaccinatiedwang)</a:t>
            </a:r>
          </a:p>
          <a:p>
            <a:pPr marL="171450" lvl="0" indent="-171450" rtl="0">
              <a:spcBef>
                <a:spcPts val="0"/>
              </a:spcBef>
              <a:spcAft>
                <a:spcPts val="0"/>
              </a:spcAft>
              <a:buFontTx/>
              <a:buChar char="-"/>
            </a:pPr>
            <a:r>
              <a:rPr lang="nl-NL" dirty="0"/>
              <a:t>Gelijkwaardigheid (gelijke rechten op zorg) (NB dit past natuurlijk ook bij solidariteit)</a:t>
            </a:r>
          </a:p>
          <a:p>
            <a:pPr marL="171450" lvl="0" indent="-171450" rtl="0">
              <a:spcBef>
                <a:spcPts val="0"/>
              </a:spcBef>
              <a:spcAft>
                <a:spcPts val="0"/>
              </a:spcAft>
              <a:buFontTx/>
              <a:buChar char="-"/>
            </a:pPr>
            <a:r>
              <a:rPr lang="nl-NL" dirty="0"/>
              <a:t>Solidariteit (gevolgen voor onderlinge samenhang).</a:t>
            </a:r>
          </a:p>
        </p:txBody>
      </p:sp>
    </p:spTree>
    <p:extLst>
      <p:ext uri="{BB962C8B-B14F-4D97-AF65-F5344CB8AC3E}">
        <p14:creationId xmlns:p14="http://schemas.microsoft.com/office/powerpoint/2010/main" val="4173505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df7a66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df7a66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t>Drie links naar sites met overheidscijfers over het coronavirus (besmettingen, IC-bedden en gedrag). </a:t>
            </a:r>
          </a:p>
          <a:p>
            <a:pPr marL="0" lvl="0" indent="0" rtl="0">
              <a:spcBef>
                <a:spcPts val="0"/>
              </a:spcBef>
              <a:spcAft>
                <a:spcPts val="0"/>
              </a:spcAft>
              <a:buNone/>
            </a:pPr>
            <a:r>
              <a:rPr lang="nl-NL" dirty="0"/>
              <a:t>Over de feiten, het selecteren en interpreteren ervan valt meer te zeggen dan de geselecteerde links. Dat is echter niet het doel van deze les.</a:t>
            </a:r>
          </a:p>
        </p:txBody>
      </p:sp>
    </p:spTree>
    <p:extLst>
      <p:ext uri="{BB962C8B-B14F-4D97-AF65-F5344CB8AC3E}">
        <p14:creationId xmlns:p14="http://schemas.microsoft.com/office/powerpoint/2010/main" val="2767372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df7a66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df7a66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t>Enkele fragmenten van radio/tv/internet over vaccineren: </a:t>
            </a:r>
          </a:p>
          <a:p>
            <a:pPr marL="171450" lvl="0" indent="-171450" rtl="0">
              <a:spcBef>
                <a:spcPts val="0"/>
              </a:spcBef>
              <a:spcAft>
                <a:spcPts val="0"/>
              </a:spcAft>
              <a:buFontTx/>
              <a:buChar char="-"/>
            </a:pPr>
            <a:r>
              <a:rPr lang="nl-NL" dirty="0"/>
              <a:t>De eerste twee filmpjes zijn van een immunoloog en parasitoloog met twee verschillende opvattingen (let bij het tweede filmpje op de tekst eronder; daar staat wat aan bod komt in het gesprek van een uur)</a:t>
            </a:r>
          </a:p>
          <a:p>
            <a:pPr marL="171450" lvl="0" indent="-171450" rtl="0">
              <a:spcBef>
                <a:spcPts val="0"/>
              </a:spcBef>
              <a:spcAft>
                <a:spcPts val="0"/>
              </a:spcAft>
              <a:buFontTx/>
              <a:buChar char="-"/>
            </a:pPr>
            <a:r>
              <a:rPr lang="nl-NL" dirty="0"/>
              <a:t>Filmpje 3 en 4 gaan over het nieuws van vorige week, waar journalist Van Jole reageerde op niet-gevaccineerde gelovigen.</a:t>
            </a:r>
          </a:p>
          <a:p>
            <a:pPr marL="171450" lvl="0" indent="-171450" rtl="0">
              <a:spcBef>
                <a:spcPts val="0"/>
              </a:spcBef>
              <a:spcAft>
                <a:spcPts val="0"/>
              </a:spcAft>
              <a:buFontTx/>
              <a:buChar char="-"/>
            </a:pPr>
            <a:r>
              <a:rPr lang="nl-NL" dirty="0"/>
              <a:t>Fragment 5 is van </a:t>
            </a:r>
            <a:r>
              <a:rPr lang="nl-NL" dirty="0" err="1"/>
              <a:t>Nieuwsuur</a:t>
            </a:r>
            <a:r>
              <a:rPr lang="nl-NL" dirty="0"/>
              <a:t> en portretteert verschillende niet-</a:t>
            </a:r>
            <a:r>
              <a:rPr lang="nl-NL" dirty="0" err="1"/>
              <a:t>gevaccineerden</a:t>
            </a:r>
            <a:r>
              <a:rPr lang="nl-NL" dirty="0"/>
              <a:t>.</a:t>
            </a:r>
          </a:p>
        </p:txBody>
      </p:sp>
    </p:spTree>
    <p:extLst>
      <p:ext uri="{BB962C8B-B14F-4D97-AF65-F5344CB8AC3E}">
        <p14:creationId xmlns:p14="http://schemas.microsoft.com/office/powerpoint/2010/main" val="83585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df7a66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df7a66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nl-NL" dirty="0"/>
              <a:t>Bij dit dilemma rondom hoeveel vrijheid er in een samenleving moet zijn; Hans Steketee schreef hierover in NRC (zaterdag 22-10): </a:t>
            </a:r>
            <a:br>
              <a:rPr lang="nl-NL" dirty="0"/>
            </a:br>
            <a:r>
              <a:rPr lang="nl-NL" dirty="0"/>
              <a:t>“Zo neemt de spanning tussen vrijheid van het individu en volksgezondheid toe. Het tast de solidariteit aan waarop de overheid sinds het begin van de pandemie een beroep doet (‘Alleen samen krijgen we corona onder controle’). Een liberale democratie die het collectief wil beschermen zonder individuele vrijheden te beperken, kan weinig anders. Nederland is geen China.”</a:t>
            </a:r>
          </a:p>
          <a:p>
            <a:pPr marL="0" lvl="0" indent="0" rtl="0">
              <a:spcBef>
                <a:spcPts val="0"/>
              </a:spcBef>
              <a:spcAft>
                <a:spcPts val="0"/>
              </a:spcAft>
              <a:buNone/>
            </a:pPr>
            <a:endParaRPr dirty="0"/>
          </a:p>
        </p:txBody>
      </p:sp>
    </p:spTree>
    <p:extLst>
      <p:ext uri="{BB962C8B-B14F-4D97-AF65-F5344CB8AC3E}">
        <p14:creationId xmlns:p14="http://schemas.microsoft.com/office/powerpoint/2010/main" val="2177177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df7a66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df7a66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nl-NL" dirty="0"/>
              <a:t>Bij deze dia gaat het vooral om de vraag hoe we omgaan in Nederland met de vraag naar zorg. Deze speelt nu vanwege de toename van het aantal gebruikte IC-bedden, maar eronder liggen fundamentele vragen om over na te denken met leerlingen. </a:t>
            </a:r>
            <a:br>
              <a:rPr lang="nl-NL" dirty="0"/>
            </a:br>
            <a:br>
              <a:rPr lang="nl-NL" dirty="0"/>
            </a:br>
            <a:r>
              <a:rPr lang="nl-NL" dirty="0"/>
              <a:t>Ethicus Fleur Jongepier zegt hier in NRC (23-10-2021): „De vraag of iemand deugdzaam is moet niet bij de zorg terechtkomen”, zegt Jongepier. „Als je iemand het recht op zorg betwist, kun je ook vragen: heeft een carnavalsvierder het recht dat zijn maag wordt leeggepompt? Heeft een moeder van drie meer recht op een ziekenhuisbed? Moet een miljonair zich op eigen kosten laten opereren?”</a:t>
            </a:r>
          </a:p>
        </p:txBody>
      </p:sp>
    </p:spTree>
    <p:extLst>
      <p:ext uri="{BB962C8B-B14F-4D97-AF65-F5344CB8AC3E}">
        <p14:creationId xmlns:p14="http://schemas.microsoft.com/office/powerpoint/2010/main" val="2187889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df7a66f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df7a66f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t>Bij deze laatste dia gaat het over de gevolgen voor de solidariteit. Leerlingen ervaren dit in hun eigen leven, hier komt het soms dichtbij. Laat leerlingen hierbij ook hun eigen verhalen vertellen. </a:t>
            </a:r>
          </a:p>
        </p:txBody>
      </p:sp>
    </p:spTree>
    <p:extLst>
      <p:ext uri="{BB962C8B-B14F-4D97-AF65-F5344CB8AC3E}">
        <p14:creationId xmlns:p14="http://schemas.microsoft.com/office/powerpoint/2010/main" val="2552466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08acc2e52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08acc2e52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extLst>
      <p:ext uri="{BB962C8B-B14F-4D97-AF65-F5344CB8AC3E}">
        <p14:creationId xmlns:p14="http://schemas.microsoft.com/office/powerpoint/2010/main" val="3741997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coronadashboard.rijksoverheid.nl/landelijk/gedrag" TargetMode="External"/><Relationship Id="rId5" Type="http://schemas.openxmlformats.org/officeDocument/2006/relationships/hyperlink" Target="https://coronadashboard.rijksoverheid.nl/landelijk/intensive-care-opnames" TargetMode="External"/><Relationship Id="rId4" Type="http://schemas.openxmlformats.org/officeDocument/2006/relationships/hyperlink" Target="https://www.rivm.nl/coronavirus-covid-19/weekcijfer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youtube.com/watch?v=UpVLGl2n190" TargetMode="External"/><Relationship Id="rId3" Type="http://schemas.openxmlformats.org/officeDocument/2006/relationships/image" Target="../media/image2.jpg"/><Relationship Id="rId7" Type="http://schemas.openxmlformats.org/officeDocument/2006/relationships/hyperlink" Target="https://www.youtube.com/watch?v=V3tDKinMeO4"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ww.youtube.com/watch?v=5W_nsq0iLKw" TargetMode="External"/><Relationship Id="rId5" Type="http://schemas.openxmlformats.org/officeDocument/2006/relationships/hyperlink" Target="https://www.youtube.com/watch?v=vTpVtHNCkFY&amp;t=820s" TargetMode="External"/><Relationship Id="rId4" Type="http://schemas.openxmlformats.org/officeDocument/2006/relationships/hyperlink" Target="https://www.youtube.com/watch?v=-d5AnQQgMVw"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1883640" y="2634476"/>
            <a:ext cx="5376719" cy="9858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endParaRPr sz="1100" dirty="0">
              <a:solidFill>
                <a:schemeClr val="lt1"/>
              </a:solidFill>
            </a:endParaRPr>
          </a:p>
          <a:p>
            <a:pPr marL="0" lvl="0" indent="0">
              <a:spcBef>
                <a:spcPts val="0"/>
              </a:spcBef>
              <a:spcAft>
                <a:spcPts val="0"/>
              </a:spcAft>
              <a:buNone/>
            </a:pPr>
            <a:r>
              <a:rPr lang="nl-NL" sz="1800" i="1" dirty="0">
                <a:solidFill>
                  <a:schemeClr val="lt1"/>
                </a:solidFill>
              </a:rPr>
              <a:t>Les over vaccineren en de gevolgen </a:t>
            </a:r>
            <a:endParaRPr lang="nl" sz="1800" i="1" dirty="0">
              <a:solidFill>
                <a:schemeClr val="lt1"/>
              </a:solidFill>
            </a:endParaRPr>
          </a:p>
          <a:p>
            <a:pPr marL="0" lvl="0" indent="0">
              <a:spcBef>
                <a:spcPts val="0"/>
              </a:spcBef>
              <a:spcAft>
                <a:spcPts val="0"/>
              </a:spcAft>
              <a:buNone/>
            </a:pPr>
            <a:endParaRPr dirty="0">
              <a:solidFill>
                <a:schemeClr val="lt1"/>
              </a:solidFill>
            </a:endParaRPr>
          </a:p>
        </p:txBody>
      </p:sp>
      <p:sp>
        <p:nvSpPr>
          <p:cNvPr id="55" name="Google Shape;55;p13"/>
          <p:cNvSpPr txBox="1"/>
          <p:nvPr/>
        </p:nvSpPr>
        <p:spPr>
          <a:xfrm>
            <a:off x="4310025" y="19775"/>
            <a:ext cx="5694000" cy="664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solidFill>
                  <a:schemeClr val="lt1"/>
                </a:solidFill>
              </a:rPr>
              <a:t>Iedereen zorg?!?</a:t>
            </a:r>
            <a:endParaRPr dirty="0">
              <a:solidFill>
                <a:schemeClr val="lt1"/>
              </a:solidFill>
            </a:endParaRPr>
          </a:p>
        </p:txBody>
      </p:sp>
      <p:sp>
        <p:nvSpPr>
          <p:cNvPr id="85" name="Google Shape;85;p18"/>
          <p:cNvSpPr txBox="1">
            <a:spLocks noGrp="1"/>
          </p:cNvSpPr>
          <p:nvPr>
            <p:ph type="body" idx="1"/>
          </p:nvPr>
        </p:nvSpPr>
        <p:spPr>
          <a:xfrm>
            <a:off x="311700" y="1152474"/>
            <a:ext cx="8520600" cy="1419275"/>
          </a:xfrm>
          <a:prstGeom prst="rect">
            <a:avLst/>
          </a:prstGeom>
        </p:spPr>
        <p:txBody>
          <a:bodyPr spcFirstLastPara="1" wrap="square" lIns="91425" tIns="91425" rIns="91425" bIns="91425" anchor="t" anchorCtr="0">
            <a:noAutofit/>
          </a:bodyPr>
          <a:lstStyle/>
          <a:p>
            <a:pPr lvl="0">
              <a:buClr>
                <a:srgbClr val="BF9000"/>
              </a:buClr>
            </a:pPr>
            <a:r>
              <a:rPr lang="nl-NL" dirty="0">
                <a:solidFill>
                  <a:srgbClr val="BF9000"/>
                </a:solidFill>
              </a:rPr>
              <a:t>Iedereen die een IC-bed nodig heeft, heeft daar recht 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 dirty="0">
                <a:solidFill>
                  <a:schemeClr val="lt1"/>
                </a:solidFill>
              </a:rPr>
              <a:t>Doel les</a:t>
            </a:r>
            <a:endParaRPr dirty="0">
              <a:solidFill>
                <a:schemeClr val="lt1"/>
              </a:solidFill>
            </a:endParaRPr>
          </a:p>
        </p:txBody>
      </p:sp>
      <p:sp>
        <p:nvSpPr>
          <p:cNvPr id="85" name="Google Shape;85;p18"/>
          <p:cNvSpPr txBox="1">
            <a:spLocks noGrp="1"/>
          </p:cNvSpPr>
          <p:nvPr>
            <p:ph type="body" idx="1"/>
          </p:nvPr>
        </p:nvSpPr>
        <p:spPr>
          <a:xfrm>
            <a:off x="311700" y="1152474"/>
            <a:ext cx="8520600" cy="2329279"/>
          </a:xfrm>
          <a:prstGeom prst="rect">
            <a:avLst/>
          </a:prstGeom>
        </p:spPr>
        <p:txBody>
          <a:bodyPr spcFirstLastPara="1" wrap="square" lIns="91425" tIns="91425" rIns="91425" bIns="91425" anchor="t" anchorCtr="0">
            <a:noAutofit/>
          </a:bodyPr>
          <a:lstStyle/>
          <a:p>
            <a:pPr>
              <a:buClr>
                <a:srgbClr val="BF9000"/>
              </a:buClr>
            </a:pPr>
            <a:r>
              <a:rPr lang="nl-NL" dirty="0">
                <a:solidFill>
                  <a:srgbClr val="BF9000"/>
                </a:solidFill>
              </a:rPr>
              <a:t>Nadenken over vrijheid in Nederland in corona-tijd</a:t>
            </a:r>
          </a:p>
          <a:p>
            <a:pPr lvl="0">
              <a:buClr>
                <a:srgbClr val="BF9000"/>
              </a:buClr>
            </a:pPr>
            <a:r>
              <a:rPr lang="nl-NL" dirty="0">
                <a:solidFill>
                  <a:srgbClr val="BF9000"/>
                </a:solidFill>
              </a:rPr>
              <a:t>Nadenken over gelijkwaardigheid in Nederland in corona-tijd</a:t>
            </a:r>
          </a:p>
          <a:p>
            <a:pPr>
              <a:buClr>
                <a:srgbClr val="BF9000"/>
              </a:buClr>
            </a:pPr>
            <a:r>
              <a:rPr lang="nl-NL" dirty="0">
                <a:solidFill>
                  <a:srgbClr val="BF9000"/>
                </a:solidFill>
              </a:rPr>
              <a:t>Nadenken over solidariteit in Nederland in corona-tijd</a:t>
            </a:r>
          </a:p>
          <a:p>
            <a:pPr lvl="0">
              <a:buClr>
                <a:srgbClr val="BF9000"/>
              </a:buClr>
            </a:pPr>
            <a:endParaRPr lang="nl-NL" dirty="0">
              <a:solidFill>
                <a:srgbClr val="BF9000"/>
              </a:solidFill>
            </a:endParaRPr>
          </a:p>
        </p:txBody>
      </p:sp>
    </p:spTree>
    <p:extLst>
      <p:ext uri="{BB962C8B-B14F-4D97-AF65-F5344CB8AC3E}">
        <p14:creationId xmlns:p14="http://schemas.microsoft.com/office/powerpoint/2010/main" val="350416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 dirty="0">
                <a:solidFill>
                  <a:schemeClr val="lt1"/>
                </a:solidFill>
              </a:rPr>
              <a:t>Feiten</a:t>
            </a:r>
            <a:endParaRPr dirty="0">
              <a:solidFill>
                <a:schemeClr val="lt1"/>
              </a:solidFill>
            </a:endParaRPr>
          </a:p>
        </p:txBody>
      </p:sp>
      <p:sp>
        <p:nvSpPr>
          <p:cNvPr id="85" name="Google Shape;85;p18"/>
          <p:cNvSpPr txBox="1">
            <a:spLocks noGrp="1"/>
          </p:cNvSpPr>
          <p:nvPr>
            <p:ph type="body" idx="1"/>
          </p:nvPr>
        </p:nvSpPr>
        <p:spPr>
          <a:xfrm>
            <a:off x="311700" y="1152474"/>
            <a:ext cx="8520600" cy="3546001"/>
          </a:xfrm>
          <a:prstGeom prst="rect">
            <a:avLst/>
          </a:prstGeom>
        </p:spPr>
        <p:txBody>
          <a:bodyPr spcFirstLastPara="1" wrap="square" lIns="91425" tIns="91425" rIns="91425" bIns="91425" anchor="t" anchorCtr="0">
            <a:noAutofit/>
          </a:bodyPr>
          <a:lstStyle/>
          <a:p>
            <a:pPr lvl="0">
              <a:buClr>
                <a:srgbClr val="BF9000"/>
              </a:buClr>
            </a:pPr>
            <a:r>
              <a:rPr lang="nl-NL" dirty="0">
                <a:solidFill>
                  <a:srgbClr val="BF9000"/>
                </a:solidFill>
              </a:rPr>
              <a:t>Aantal besmettingen neemt toe (</a:t>
            </a:r>
            <a:r>
              <a:rPr lang="nl-NL" dirty="0">
                <a:solidFill>
                  <a:srgbClr val="BF9000"/>
                </a:solidFill>
                <a:hlinkClick r:id="rId4"/>
              </a:rPr>
              <a:t>RIVM</a:t>
            </a:r>
            <a:r>
              <a:rPr lang="nl-NL" dirty="0">
                <a:solidFill>
                  <a:srgbClr val="BF9000"/>
                </a:solidFill>
              </a:rPr>
              <a:t>)</a:t>
            </a:r>
          </a:p>
          <a:p>
            <a:pPr lvl="0">
              <a:buClr>
                <a:srgbClr val="BF9000"/>
              </a:buClr>
            </a:pPr>
            <a:r>
              <a:rPr lang="nl-NL" dirty="0">
                <a:solidFill>
                  <a:srgbClr val="BF9000"/>
                </a:solidFill>
              </a:rPr>
              <a:t>Aantal bezette IC-bedden neemt toe (</a:t>
            </a:r>
            <a:r>
              <a:rPr lang="nl-NL" dirty="0">
                <a:solidFill>
                  <a:srgbClr val="BF9000"/>
                </a:solidFill>
                <a:hlinkClick r:id="rId5"/>
              </a:rPr>
              <a:t>Corona dashboard</a:t>
            </a:r>
            <a:r>
              <a:rPr lang="nl-NL" dirty="0">
                <a:solidFill>
                  <a:srgbClr val="BF9000"/>
                </a:solidFill>
              </a:rPr>
              <a:t>, laatste 5 weken) (totaal aantal is 1150) </a:t>
            </a:r>
          </a:p>
          <a:p>
            <a:pPr lvl="0">
              <a:buClr>
                <a:srgbClr val="BF9000"/>
              </a:buClr>
            </a:pPr>
            <a:r>
              <a:rPr lang="nl-NL" dirty="0">
                <a:solidFill>
                  <a:srgbClr val="BF9000"/>
                </a:solidFill>
              </a:rPr>
              <a:t>Het gedrag van mensen verandert (Corona dashboard, </a:t>
            </a:r>
            <a:r>
              <a:rPr lang="nl-NL" dirty="0">
                <a:solidFill>
                  <a:srgbClr val="BF9000"/>
                </a:solidFill>
                <a:hlinkClick r:id="rId6"/>
              </a:rPr>
              <a:t>gedrag</a:t>
            </a:r>
            <a:r>
              <a:rPr lang="nl-NL" dirty="0">
                <a:solidFill>
                  <a:srgbClr val="BF9000"/>
                </a:solidFill>
              </a:rPr>
              <a:t>)</a:t>
            </a:r>
          </a:p>
        </p:txBody>
      </p:sp>
    </p:spTree>
    <p:extLst>
      <p:ext uri="{BB962C8B-B14F-4D97-AF65-F5344CB8AC3E}">
        <p14:creationId xmlns:p14="http://schemas.microsoft.com/office/powerpoint/2010/main" val="248476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8323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solidFill>
                  <a:schemeClr val="lt1"/>
                </a:solidFill>
              </a:rPr>
              <a:t>Wel of niet vaccineren?</a:t>
            </a:r>
            <a:endParaRPr dirty="0">
              <a:solidFill>
                <a:schemeClr val="lt1"/>
              </a:solidFill>
            </a:endParaRPr>
          </a:p>
        </p:txBody>
      </p:sp>
      <p:sp>
        <p:nvSpPr>
          <p:cNvPr id="85" name="Google Shape;85;p18"/>
          <p:cNvSpPr txBox="1">
            <a:spLocks noGrp="1"/>
          </p:cNvSpPr>
          <p:nvPr>
            <p:ph type="body" idx="1"/>
          </p:nvPr>
        </p:nvSpPr>
        <p:spPr>
          <a:xfrm>
            <a:off x="311700" y="1152474"/>
            <a:ext cx="8520600" cy="3785286"/>
          </a:xfrm>
          <a:prstGeom prst="rect">
            <a:avLst/>
          </a:prstGeom>
        </p:spPr>
        <p:txBody>
          <a:bodyPr spcFirstLastPara="1" wrap="square" lIns="91425" tIns="91425" rIns="91425" bIns="91425" anchor="t" anchorCtr="0">
            <a:noAutofit/>
          </a:bodyPr>
          <a:lstStyle/>
          <a:p>
            <a:pPr lvl="0">
              <a:buClr>
                <a:srgbClr val="BF9000"/>
              </a:buClr>
            </a:pPr>
            <a:r>
              <a:rPr lang="nl-NL" dirty="0">
                <a:solidFill>
                  <a:srgbClr val="BF9000"/>
                </a:solidFill>
              </a:rPr>
              <a:t>Immunoloog Van Egmond: ‘Hoe meer mensen zich laten vaccineren, hoe beter’ (</a:t>
            </a:r>
            <a:r>
              <a:rPr lang="nl-NL" dirty="0">
                <a:solidFill>
                  <a:srgbClr val="BF9000"/>
                </a:solidFill>
                <a:hlinkClick r:id="rId4"/>
              </a:rPr>
              <a:t>Universiteit van Nederland</a:t>
            </a:r>
            <a:r>
              <a:rPr lang="nl-NL" dirty="0">
                <a:solidFill>
                  <a:srgbClr val="BF9000"/>
                </a:solidFill>
              </a:rPr>
              <a:t>)</a:t>
            </a:r>
          </a:p>
          <a:p>
            <a:pPr lvl="0">
              <a:buClr>
                <a:srgbClr val="BF9000"/>
              </a:buClr>
            </a:pPr>
            <a:r>
              <a:rPr lang="nl-NL" dirty="0">
                <a:solidFill>
                  <a:srgbClr val="BF9000"/>
                </a:solidFill>
              </a:rPr>
              <a:t>Parasitoloog Schetters: ’Gezonde mensen massaal vaccineren is onverantwoord’ (</a:t>
            </a:r>
            <a:r>
              <a:rPr lang="nl-NL" dirty="0">
                <a:solidFill>
                  <a:srgbClr val="BF9000"/>
                </a:solidFill>
                <a:hlinkClick r:id="rId5"/>
              </a:rPr>
              <a:t>De Nieuwe Wereld</a:t>
            </a:r>
            <a:r>
              <a:rPr lang="nl-NL" dirty="0">
                <a:solidFill>
                  <a:srgbClr val="BF9000"/>
                </a:solidFill>
              </a:rPr>
              <a:t>)</a:t>
            </a:r>
          </a:p>
          <a:p>
            <a:pPr lvl="0">
              <a:buClr>
                <a:srgbClr val="BF9000"/>
              </a:buClr>
            </a:pPr>
            <a:r>
              <a:rPr lang="nl-NL" dirty="0">
                <a:solidFill>
                  <a:srgbClr val="BF9000"/>
                </a:solidFill>
              </a:rPr>
              <a:t>Voorzitter SGP Staphorst: ‘Gezondheid en ziekte komt van God’ (</a:t>
            </a:r>
            <a:r>
              <a:rPr lang="nl-NL" dirty="0">
                <a:solidFill>
                  <a:srgbClr val="BF9000"/>
                </a:solidFill>
                <a:hlinkClick r:id="rId6"/>
              </a:rPr>
              <a:t>Op1</a:t>
            </a:r>
            <a:r>
              <a:rPr lang="nl-NL" dirty="0">
                <a:solidFill>
                  <a:srgbClr val="BF9000"/>
                </a:solidFill>
              </a:rPr>
              <a:t>)</a:t>
            </a:r>
          </a:p>
          <a:p>
            <a:pPr lvl="0">
              <a:buClr>
                <a:srgbClr val="BF9000"/>
              </a:buClr>
            </a:pPr>
            <a:r>
              <a:rPr lang="nl-NL" dirty="0">
                <a:solidFill>
                  <a:srgbClr val="BF9000"/>
                </a:solidFill>
              </a:rPr>
              <a:t>Journalist Francisco van Jole: ‘Ga maar lekker dood’ (</a:t>
            </a:r>
            <a:r>
              <a:rPr lang="nl-NL" dirty="0">
                <a:solidFill>
                  <a:srgbClr val="BF9000"/>
                </a:solidFill>
                <a:hlinkClick r:id="rId7"/>
              </a:rPr>
              <a:t>Radio1</a:t>
            </a:r>
            <a:r>
              <a:rPr lang="nl-NL" dirty="0">
                <a:solidFill>
                  <a:srgbClr val="BF9000"/>
                </a:solidFill>
              </a:rPr>
              <a:t>) </a:t>
            </a:r>
          </a:p>
          <a:p>
            <a:pPr lvl="0">
              <a:buClr>
                <a:srgbClr val="BF9000"/>
              </a:buClr>
            </a:pPr>
            <a:r>
              <a:rPr lang="nl-NL" dirty="0">
                <a:solidFill>
                  <a:srgbClr val="BF9000"/>
                </a:solidFill>
              </a:rPr>
              <a:t>Niet-gevaccineerde: ‘Principes zijn pas principes als het pijn doet’ (</a:t>
            </a:r>
            <a:r>
              <a:rPr lang="nl-NL" dirty="0">
                <a:solidFill>
                  <a:srgbClr val="BF9000"/>
                </a:solidFill>
                <a:hlinkClick r:id="rId8"/>
              </a:rPr>
              <a:t>Nieuwsuur</a:t>
            </a:r>
            <a:r>
              <a:rPr lang="nl-NL" dirty="0">
                <a:solidFill>
                  <a:srgbClr val="BF9000"/>
                </a:solidFill>
              </a:rPr>
              <a:t>) </a:t>
            </a:r>
          </a:p>
        </p:txBody>
      </p:sp>
    </p:spTree>
    <p:extLst>
      <p:ext uri="{BB962C8B-B14F-4D97-AF65-F5344CB8AC3E}">
        <p14:creationId xmlns:p14="http://schemas.microsoft.com/office/powerpoint/2010/main" val="62649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8323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solidFill>
                  <a:schemeClr val="lt1"/>
                </a:solidFill>
              </a:rPr>
              <a:t>Dilemma 1: vrijheidsbeperkingen of niet?</a:t>
            </a:r>
            <a:endParaRPr dirty="0">
              <a:solidFill>
                <a:schemeClr val="lt1"/>
              </a:solidFill>
            </a:endParaRPr>
          </a:p>
        </p:txBody>
      </p:sp>
      <p:sp>
        <p:nvSpPr>
          <p:cNvPr id="85" name="Google Shape;85;p18"/>
          <p:cNvSpPr txBox="1">
            <a:spLocks noGrp="1"/>
          </p:cNvSpPr>
          <p:nvPr>
            <p:ph type="body" idx="1"/>
          </p:nvPr>
        </p:nvSpPr>
        <p:spPr>
          <a:xfrm>
            <a:off x="311700" y="1152474"/>
            <a:ext cx="8520600" cy="3332899"/>
          </a:xfrm>
          <a:prstGeom prst="rect">
            <a:avLst/>
          </a:prstGeom>
        </p:spPr>
        <p:txBody>
          <a:bodyPr spcFirstLastPara="1" wrap="square" lIns="91425" tIns="91425" rIns="91425" bIns="91425" anchor="t" anchorCtr="0">
            <a:noAutofit/>
          </a:bodyPr>
          <a:lstStyle/>
          <a:p>
            <a:pPr lvl="0">
              <a:buClr>
                <a:srgbClr val="BF9000"/>
              </a:buClr>
            </a:pPr>
            <a:r>
              <a:rPr lang="nl-NL" dirty="0">
                <a:solidFill>
                  <a:srgbClr val="BF9000"/>
                </a:solidFill>
              </a:rPr>
              <a:t>In hoeverre mag vrijheid beperkt worden voor mensen zonder vaccinatie? </a:t>
            </a:r>
          </a:p>
          <a:p>
            <a:pPr marL="114300" lvl="0" indent="0">
              <a:buClr>
                <a:srgbClr val="BF9000"/>
              </a:buClr>
              <a:buNone/>
            </a:pPr>
            <a:endParaRPr lang="nl-NL" dirty="0">
              <a:solidFill>
                <a:srgbClr val="BF9000"/>
              </a:solidFill>
            </a:endParaRPr>
          </a:p>
          <a:p>
            <a:pPr marL="114300" lvl="0" indent="0">
              <a:buClr>
                <a:srgbClr val="BF9000"/>
              </a:buClr>
              <a:buNone/>
            </a:pPr>
            <a:r>
              <a:rPr lang="nl-NL" dirty="0">
                <a:solidFill>
                  <a:srgbClr val="BF9000"/>
                </a:solidFill>
              </a:rPr>
              <a:t>Onderliggende vragen:	</a:t>
            </a:r>
          </a:p>
          <a:p>
            <a:pPr lvl="0">
              <a:buClr>
                <a:srgbClr val="BF9000"/>
              </a:buClr>
              <a:buFontTx/>
              <a:buChar char="-"/>
            </a:pPr>
            <a:r>
              <a:rPr lang="nl-NL" dirty="0">
                <a:solidFill>
                  <a:srgbClr val="BF9000"/>
                </a:solidFill>
              </a:rPr>
              <a:t>Mag je mensen dwingen (verplichten) zich te vaccineren?</a:t>
            </a:r>
          </a:p>
          <a:p>
            <a:pPr lvl="0">
              <a:buClr>
                <a:srgbClr val="BF9000"/>
              </a:buClr>
              <a:buFontTx/>
              <a:buChar char="-"/>
            </a:pPr>
            <a:r>
              <a:rPr lang="nl-NL" dirty="0">
                <a:solidFill>
                  <a:srgbClr val="BF9000"/>
                </a:solidFill>
              </a:rPr>
              <a:t>In hoeverre past een coronapas – testbewijs bij vrijheid?</a:t>
            </a:r>
          </a:p>
          <a:p>
            <a:pPr lvl="0">
              <a:buClr>
                <a:srgbClr val="BF9000"/>
              </a:buClr>
              <a:buFontTx/>
              <a:buChar char="-"/>
            </a:pPr>
            <a:r>
              <a:rPr lang="nl-NL" dirty="0">
                <a:solidFill>
                  <a:srgbClr val="BF9000"/>
                </a:solidFill>
              </a:rPr>
              <a:t>In hoeverre hebben mensen met een vaccinatie die ongezond leven meer recht op vrijheid dan mensen zonder vaccinatie de gezond leven?</a:t>
            </a:r>
          </a:p>
          <a:p>
            <a:pPr marL="114300" lvl="0" indent="0">
              <a:buClr>
                <a:srgbClr val="BF9000"/>
              </a:buClr>
              <a:buNone/>
            </a:pPr>
            <a:endParaRPr lang="nl-NL" dirty="0">
              <a:solidFill>
                <a:srgbClr val="BF9000"/>
              </a:solidFill>
            </a:endParaRPr>
          </a:p>
        </p:txBody>
      </p:sp>
    </p:spTree>
    <p:extLst>
      <p:ext uri="{BB962C8B-B14F-4D97-AF65-F5344CB8AC3E}">
        <p14:creationId xmlns:p14="http://schemas.microsoft.com/office/powerpoint/2010/main" val="55257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8323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NL" dirty="0">
                <a:solidFill>
                  <a:schemeClr val="lt1"/>
                </a:solidFill>
              </a:rPr>
              <a:t>Dilemma 2: gelijke rechten op zorg?</a:t>
            </a:r>
            <a:endParaRPr dirty="0">
              <a:solidFill>
                <a:schemeClr val="lt1"/>
              </a:solidFill>
            </a:endParaRPr>
          </a:p>
        </p:txBody>
      </p:sp>
      <p:sp>
        <p:nvSpPr>
          <p:cNvPr id="85" name="Google Shape;85;p18"/>
          <p:cNvSpPr txBox="1">
            <a:spLocks noGrp="1"/>
          </p:cNvSpPr>
          <p:nvPr>
            <p:ph type="body" idx="1"/>
          </p:nvPr>
        </p:nvSpPr>
        <p:spPr>
          <a:xfrm>
            <a:off x="311700" y="1152474"/>
            <a:ext cx="8520600" cy="3332899"/>
          </a:xfrm>
          <a:prstGeom prst="rect">
            <a:avLst/>
          </a:prstGeom>
        </p:spPr>
        <p:txBody>
          <a:bodyPr spcFirstLastPara="1" wrap="square" lIns="91425" tIns="91425" rIns="91425" bIns="91425" anchor="t" anchorCtr="0">
            <a:noAutofit/>
          </a:bodyPr>
          <a:lstStyle/>
          <a:p>
            <a:pPr lvl="0">
              <a:buClr>
                <a:srgbClr val="BF9000"/>
              </a:buClr>
            </a:pPr>
            <a:r>
              <a:rPr lang="nl-NL" dirty="0">
                <a:solidFill>
                  <a:srgbClr val="BF9000"/>
                </a:solidFill>
              </a:rPr>
              <a:t>In hoeverre hebben mensen zonder een vaccinatie minder recht op een IC-bed dan mensen met een vaccinatie? </a:t>
            </a:r>
          </a:p>
          <a:p>
            <a:pPr marL="114300" lvl="0" indent="0">
              <a:buClr>
                <a:srgbClr val="BF9000"/>
              </a:buClr>
              <a:buNone/>
            </a:pPr>
            <a:endParaRPr lang="nl-NL" dirty="0">
              <a:solidFill>
                <a:srgbClr val="BF9000"/>
              </a:solidFill>
            </a:endParaRPr>
          </a:p>
          <a:p>
            <a:pPr marL="114300" lvl="0" indent="0">
              <a:buClr>
                <a:srgbClr val="BF9000"/>
              </a:buClr>
              <a:buNone/>
            </a:pPr>
            <a:r>
              <a:rPr lang="nl-NL" dirty="0">
                <a:solidFill>
                  <a:srgbClr val="BF9000"/>
                </a:solidFill>
              </a:rPr>
              <a:t>Onderliggende vragen:	</a:t>
            </a:r>
          </a:p>
          <a:p>
            <a:pPr lvl="0">
              <a:buClr>
                <a:srgbClr val="BF9000"/>
              </a:buClr>
              <a:buFontTx/>
              <a:buChar char="-"/>
            </a:pPr>
            <a:r>
              <a:rPr lang="nl-NL" dirty="0">
                <a:solidFill>
                  <a:srgbClr val="BF9000"/>
                </a:solidFill>
              </a:rPr>
              <a:t>Geldt voor mensen zonder vaccinatie ‘eigen schuld, dikke bult?’ (‘</a:t>
            </a:r>
            <a:r>
              <a:rPr lang="nl-NL" dirty="0" err="1">
                <a:solidFill>
                  <a:srgbClr val="BF9000"/>
                </a:solidFill>
              </a:rPr>
              <a:t>esdb</a:t>
            </a:r>
            <a:r>
              <a:rPr lang="nl-NL" dirty="0">
                <a:solidFill>
                  <a:srgbClr val="BF9000"/>
                </a:solidFill>
              </a:rPr>
              <a:t>’)</a:t>
            </a:r>
          </a:p>
          <a:p>
            <a:pPr lvl="0">
              <a:buClr>
                <a:srgbClr val="BF9000"/>
              </a:buClr>
              <a:buFontTx/>
              <a:buChar char="-"/>
            </a:pPr>
            <a:r>
              <a:rPr lang="nl-NL" dirty="0">
                <a:solidFill>
                  <a:srgbClr val="BF9000"/>
                </a:solidFill>
              </a:rPr>
              <a:t>Geldt ‘</a:t>
            </a:r>
            <a:r>
              <a:rPr lang="nl-NL" dirty="0" err="1">
                <a:solidFill>
                  <a:srgbClr val="BF9000"/>
                </a:solidFill>
              </a:rPr>
              <a:t>esdb</a:t>
            </a:r>
            <a:r>
              <a:rPr lang="nl-NL" dirty="0">
                <a:solidFill>
                  <a:srgbClr val="BF9000"/>
                </a:solidFill>
              </a:rPr>
              <a:t>’ ook voor patiënten die zware rokers </a:t>
            </a:r>
            <a:r>
              <a:rPr lang="nl-NL">
                <a:solidFill>
                  <a:srgbClr val="BF9000"/>
                </a:solidFill>
              </a:rPr>
              <a:t>zijn of </a:t>
            </a:r>
            <a:r>
              <a:rPr lang="nl-NL" dirty="0">
                <a:solidFill>
                  <a:srgbClr val="BF9000"/>
                </a:solidFill>
              </a:rPr>
              <a:t>coma-zuipers?</a:t>
            </a:r>
          </a:p>
          <a:p>
            <a:pPr lvl="0">
              <a:buClr>
                <a:srgbClr val="BF9000"/>
              </a:buClr>
              <a:buFontTx/>
              <a:buChar char="-"/>
            </a:pPr>
            <a:r>
              <a:rPr lang="nl-NL" dirty="0">
                <a:solidFill>
                  <a:srgbClr val="BF9000"/>
                </a:solidFill>
              </a:rPr>
              <a:t>Moeten we voor de (dure) gezondheidszorg in NL een norm krijgen van ‘gezond leven’?</a:t>
            </a:r>
          </a:p>
        </p:txBody>
      </p:sp>
    </p:spTree>
    <p:extLst>
      <p:ext uri="{BB962C8B-B14F-4D97-AF65-F5344CB8AC3E}">
        <p14:creationId xmlns:p14="http://schemas.microsoft.com/office/powerpoint/2010/main" val="53998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nl" dirty="0">
                <a:solidFill>
                  <a:schemeClr val="lt1"/>
                </a:solidFill>
              </a:rPr>
              <a:t>Gevolgen </a:t>
            </a:r>
            <a:r>
              <a:rPr lang="nl">
                <a:solidFill>
                  <a:schemeClr val="lt1"/>
                </a:solidFill>
              </a:rPr>
              <a:t>voor solidariteit</a:t>
            </a:r>
            <a:endParaRPr dirty="0">
              <a:solidFill>
                <a:schemeClr val="lt1"/>
              </a:solidFill>
            </a:endParaRPr>
          </a:p>
        </p:txBody>
      </p:sp>
      <p:sp>
        <p:nvSpPr>
          <p:cNvPr id="4" name="Google Shape;85;p18">
            <a:extLst>
              <a:ext uri="{FF2B5EF4-FFF2-40B4-BE49-F238E27FC236}">
                <a16:creationId xmlns:a16="http://schemas.microsoft.com/office/drawing/2014/main" id="{1752029D-0D6A-6F4C-BF6D-AF9F3644D26E}"/>
              </a:ext>
            </a:extLst>
          </p:cNvPr>
          <p:cNvSpPr txBox="1">
            <a:spLocks/>
          </p:cNvSpPr>
          <p:nvPr/>
        </p:nvSpPr>
        <p:spPr>
          <a:xfrm>
            <a:off x="311700" y="1164831"/>
            <a:ext cx="8520600" cy="333289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a:buClr>
                <a:srgbClr val="BF9000"/>
              </a:buClr>
            </a:pPr>
            <a:r>
              <a:rPr lang="nl-NL" dirty="0">
                <a:solidFill>
                  <a:srgbClr val="BF9000"/>
                </a:solidFill>
              </a:rPr>
              <a:t>In hoeverre hebben de dilemma’s rond vrijheid en recht op zorg gevolgen voor de solidariteit in NL? </a:t>
            </a:r>
          </a:p>
          <a:p>
            <a:pPr marL="114300" indent="0">
              <a:buClr>
                <a:srgbClr val="BF9000"/>
              </a:buClr>
              <a:buFont typeface="Arial"/>
              <a:buNone/>
            </a:pPr>
            <a:endParaRPr lang="nl-NL" dirty="0">
              <a:solidFill>
                <a:srgbClr val="BF9000"/>
              </a:solidFill>
            </a:endParaRPr>
          </a:p>
          <a:p>
            <a:pPr marL="114300" indent="0">
              <a:buClr>
                <a:srgbClr val="BF9000"/>
              </a:buClr>
              <a:buFont typeface="Arial"/>
              <a:buNone/>
            </a:pPr>
            <a:r>
              <a:rPr lang="nl-NL" dirty="0">
                <a:solidFill>
                  <a:srgbClr val="BF9000"/>
                </a:solidFill>
              </a:rPr>
              <a:t>Onderliggende vragen:	</a:t>
            </a:r>
          </a:p>
          <a:p>
            <a:pPr>
              <a:buClr>
                <a:srgbClr val="BF9000"/>
              </a:buClr>
              <a:buFontTx/>
              <a:buChar char="-"/>
            </a:pPr>
            <a:r>
              <a:rPr lang="nl-NL" dirty="0">
                <a:solidFill>
                  <a:srgbClr val="BF9000"/>
                </a:solidFill>
              </a:rPr>
              <a:t>Hoe gaan familieleden, vrienden, klasgenoten en bekenden met verschillende opvattingen over vaccineren met elkaar om? </a:t>
            </a:r>
          </a:p>
          <a:p>
            <a:pPr>
              <a:buClr>
                <a:srgbClr val="BF9000"/>
              </a:buClr>
              <a:buFontTx/>
              <a:buChar char="-"/>
            </a:pPr>
            <a:r>
              <a:rPr lang="nl-NL" dirty="0">
                <a:solidFill>
                  <a:srgbClr val="BF9000"/>
                </a:solidFill>
              </a:rPr>
              <a:t>Worden mensen met vaccin anders behandeld dan mensen zonder vaccin?</a:t>
            </a:r>
          </a:p>
          <a:p>
            <a:pPr>
              <a:buClr>
                <a:srgbClr val="BF9000"/>
              </a:buClr>
              <a:buFontTx/>
              <a:buChar char="-"/>
            </a:pPr>
            <a:r>
              <a:rPr lang="nl-NL" dirty="0">
                <a:solidFill>
                  <a:srgbClr val="BF9000"/>
                </a:solidFill>
              </a:rPr>
              <a:t>Ontstaan er tegenstellingen/ botsingen tussen mensen met vaccin en zonder vaccin?</a:t>
            </a:r>
          </a:p>
        </p:txBody>
      </p:sp>
    </p:spTree>
    <p:extLst>
      <p:ext uri="{BB962C8B-B14F-4D97-AF65-F5344CB8AC3E}">
        <p14:creationId xmlns:p14="http://schemas.microsoft.com/office/powerpoint/2010/main" val="134183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9"/>
        <p:cNvGrpSpPr/>
        <p:nvPr/>
      </p:nvGrpSpPr>
      <p:grpSpPr>
        <a:xfrm>
          <a:off x="0" y="0"/>
          <a:ext cx="0" cy="0"/>
          <a:chOff x="0" y="0"/>
          <a:chExt cx="0" cy="0"/>
        </a:xfrm>
      </p:grpSpPr>
    </p:spTree>
    <p:extLst>
      <p:ext uri="{BB962C8B-B14F-4D97-AF65-F5344CB8AC3E}">
        <p14:creationId xmlns:p14="http://schemas.microsoft.com/office/powerpoint/2010/main" val="323676819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222D1E74FE734FABC8D62CB2F20580" ma:contentTypeVersion="11" ma:contentTypeDescription="Een nieuw document maken." ma:contentTypeScope="" ma:versionID="e0706a6f50599480f9d642d2c7383ae6">
  <xsd:schema xmlns:xsd="http://www.w3.org/2001/XMLSchema" xmlns:xs="http://www.w3.org/2001/XMLSchema" xmlns:p="http://schemas.microsoft.com/office/2006/metadata/properties" xmlns:ns3="19420a87-530e-4fc2-a340-fecd089c509e" xmlns:ns4="16d9e0dd-aa38-4ab4-a92c-56cb0f9ffcb1" targetNamespace="http://schemas.microsoft.com/office/2006/metadata/properties" ma:root="true" ma:fieldsID="0d6b1d21f971abcda07c328e1e6bbcb6" ns3:_="" ns4:_="">
    <xsd:import namespace="19420a87-530e-4fc2-a340-fecd089c509e"/>
    <xsd:import namespace="16d9e0dd-aa38-4ab4-a92c-56cb0f9ffcb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420a87-530e-4fc2-a340-fecd089c509e"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d9e0dd-aa38-4ab4-a92c-56cb0f9ffcb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A71ECB-9244-4905-91FB-660A44117D26}">
  <ds:schemaRefs>
    <ds:schemaRef ds:uri="http://purl.org/dc/dcmitype/"/>
    <ds:schemaRef ds:uri="http://www.w3.org/XML/1998/namespace"/>
    <ds:schemaRef ds:uri="http://schemas.openxmlformats.org/package/2006/metadata/core-properties"/>
    <ds:schemaRef ds:uri="http://schemas.microsoft.com/office/2006/metadata/properties"/>
    <ds:schemaRef ds:uri="http://purl.org/dc/elements/1.1/"/>
    <ds:schemaRef ds:uri="16d9e0dd-aa38-4ab4-a92c-56cb0f9ffcb1"/>
    <ds:schemaRef ds:uri="http://schemas.microsoft.com/office/2006/documentManagement/types"/>
    <ds:schemaRef ds:uri="http://schemas.microsoft.com/office/infopath/2007/PartnerControls"/>
    <ds:schemaRef ds:uri="19420a87-530e-4fc2-a340-fecd089c509e"/>
    <ds:schemaRef ds:uri="http://purl.org/dc/terms/"/>
  </ds:schemaRefs>
</ds:datastoreItem>
</file>

<file path=customXml/itemProps2.xml><?xml version="1.0" encoding="utf-8"?>
<ds:datastoreItem xmlns:ds="http://schemas.openxmlformats.org/officeDocument/2006/customXml" ds:itemID="{34F553EE-3511-494A-9F6A-6A59BFCA96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420a87-530e-4fc2-a340-fecd089c509e"/>
    <ds:schemaRef ds:uri="16d9e0dd-aa38-4ab4-a92c-56cb0f9ffc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909D2A-5C67-4984-B20D-FA427F88BF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2931</TotalTime>
  <Words>934</Words>
  <Application>Microsoft Macintosh PowerPoint</Application>
  <PresentationFormat>Diavoorstelling (16:9)</PresentationFormat>
  <Paragraphs>58</Paragraphs>
  <Slides>9</Slides>
  <Notes>9</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9</vt:i4>
      </vt:variant>
    </vt:vector>
  </HeadingPairs>
  <TitlesOfParts>
    <vt:vector size="11" baseType="lpstr">
      <vt:lpstr>Arial</vt:lpstr>
      <vt:lpstr>Simple Light</vt:lpstr>
      <vt:lpstr>PowerPoint-presentatie</vt:lpstr>
      <vt:lpstr>Iedereen zorg?!?</vt:lpstr>
      <vt:lpstr>Doel les</vt:lpstr>
      <vt:lpstr>Feiten</vt:lpstr>
      <vt:lpstr>Wel of niet vaccineren?</vt:lpstr>
      <vt:lpstr>Dilemma 1: vrijheidsbeperkingen of niet?</vt:lpstr>
      <vt:lpstr>Dilemma 2: gelijke rechten op zorg?</vt:lpstr>
      <vt:lpstr>Gevolgen voor solidariteit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Lennart Schra</dc:creator>
  <cp:lastModifiedBy>Lennart Schra</cp:lastModifiedBy>
  <cp:revision>93</cp:revision>
  <dcterms:modified xsi:type="dcterms:W3CDTF">2021-10-30T13:46:32Z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0x010100CB222D1E74FE734FABC8D62CB2F20580</vt:lpwstr>
  </property>
</Properties>
</file>