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70" r:id="rId12"/>
    <p:sldId id="269" r:id="rId13"/>
    <p:sldId id="266" r:id="rId14"/>
    <p:sldId id="267" r:id="rId15"/>
    <p:sldId id="268" r:id="rId16"/>
  </p:sldIdLst>
  <p:sldSz cx="9144000" cy="5143500" type="screen16x9"/>
  <p:notesSz cx="6858000" cy="9144000"/>
  <p:embeddedFontLst>
    <p:embeddedFont>
      <p:font typeface="Raleway" pitchFamily="2"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8DeLsiALDPtoSBsuAadh77VA/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F5165F-0AF7-43A2-A2D3-5233F29DCD1F}">
  <a:tblStyle styleId="{3FF5165F-0AF7-43A2-A2D3-5233F29DCD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7623"/>
  </p:normalViewPr>
  <p:slideViewPr>
    <p:cSldViewPr snapToGrid="0">
      <p:cViewPr varScale="1">
        <p:scale>
          <a:sx n="119" d="100"/>
          <a:sy n="119" d="100"/>
        </p:scale>
        <p:origin x="208" y="2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nl-NL" dirty="0">
                <a:solidFill>
                  <a:schemeClr val="dk1"/>
                </a:solidFill>
                <a:latin typeface="Raleway"/>
                <a:ea typeface="Raleway"/>
                <a:cs typeface="Raleway"/>
                <a:sym typeface="Raleway"/>
              </a:rPr>
              <a:t>De les gaat over Prinsjesdag. Het kan gebruikt worden als uitleg vooraf zodat de leerlingen ‘kijkvragen’ mee kunnen krijgen. Achteraf gebruiken kan ook, dan zijn de vragen geschikter om in de les te </a:t>
            </a:r>
            <a:r>
              <a:rPr lang="nl-NL">
                <a:solidFill>
                  <a:schemeClr val="dk1"/>
                </a:solidFill>
                <a:latin typeface="Raleway"/>
                <a:ea typeface="Raleway"/>
                <a:cs typeface="Raleway"/>
                <a:sym typeface="Raleway"/>
              </a:rPr>
              <a:t>bespreken.</a:t>
            </a:r>
            <a:endParaRPr dirty="0">
              <a:solidFill>
                <a:schemeClr val="dk1"/>
              </a:solidFill>
              <a:latin typeface="Raleway"/>
              <a:ea typeface="Raleway"/>
              <a:cs typeface="Raleway"/>
              <a:sym typeface="Raleway"/>
            </a:endParaRPr>
          </a:p>
          <a:p>
            <a:pPr marL="0" lvl="0" indent="0" algn="l" rtl="0">
              <a:lnSpc>
                <a:spcPct val="100000"/>
              </a:lnSpc>
              <a:spcBef>
                <a:spcPts val="80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f71c5355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ef71c5355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solidFill>
                  <a:schemeClr val="dk1"/>
                </a:solidFill>
                <a:latin typeface="Raleway"/>
                <a:ea typeface="Raleway"/>
                <a:cs typeface="Raleway"/>
                <a:sym typeface="Raleway"/>
              </a:rPr>
              <a:t>Voor Prinsjesdag worden er resultaten bekend gemaakt over het vertrouwen in de politiek, in politici. </a:t>
            </a:r>
          </a:p>
          <a:p>
            <a:pPr marL="0" lvl="0" indent="0" algn="l" rtl="0">
              <a:lnSpc>
                <a:spcPct val="100000"/>
              </a:lnSpc>
              <a:spcBef>
                <a:spcPts val="0"/>
              </a:spcBef>
              <a:spcAft>
                <a:spcPts val="0"/>
              </a:spcAft>
              <a:buSzPts val="1100"/>
              <a:buNone/>
            </a:pPr>
            <a:r>
              <a:rPr lang="nl-NL" dirty="0">
                <a:solidFill>
                  <a:schemeClr val="dk1"/>
                </a:solidFill>
                <a:latin typeface="Raleway"/>
                <a:ea typeface="Raleway"/>
                <a:cs typeface="Raleway"/>
                <a:sym typeface="Raleway"/>
              </a:rPr>
              <a:t>- Reactie Tom v/d Meer in ‘Met het oog op morgen’ (20-9-2021, vanaf </a:t>
            </a:r>
            <a:r>
              <a:rPr lang="nl-NL" dirty="0" err="1">
                <a:solidFill>
                  <a:schemeClr val="dk1"/>
                </a:solidFill>
                <a:latin typeface="Raleway"/>
                <a:ea typeface="Raleway"/>
                <a:cs typeface="Raleway"/>
                <a:sym typeface="Raleway"/>
              </a:rPr>
              <a:t>ong</a:t>
            </a:r>
            <a:r>
              <a:rPr lang="nl-NL" dirty="0">
                <a:solidFill>
                  <a:schemeClr val="dk1"/>
                </a:solidFill>
                <a:latin typeface="Raleway"/>
                <a:ea typeface="Raleway"/>
                <a:cs typeface="Raleway"/>
                <a:sym typeface="Raleway"/>
              </a:rPr>
              <a:t> 14 min):  </a:t>
            </a:r>
            <a:r>
              <a:rPr lang="nl-NL" dirty="0" err="1">
                <a:solidFill>
                  <a:schemeClr val="dk1"/>
                </a:solidFill>
                <a:latin typeface="Raleway"/>
                <a:ea typeface="Raleway"/>
                <a:cs typeface="Raleway"/>
                <a:sym typeface="Raleway"/>
              </a:rPr>
              <a:t>https</a:t>
            </a:r>
            <a:r>
              <a:rPr lang="nl-NL" dirty="0">
                <a:solidFill>
                  <a:schemeClr val="dk1"/>
                </a:solidFill>
                <a:latin typeface="Raleway"/>
                <a:ea typeface="Raleway"/>
                <a:cs typeface="Raleway"/>
                <a:sym typeface="Raleway"/>
              </a:rPr>
              <a:t>://www.nporadio1.nl/uitzendingen/</a:t>
            </a:r>
            <a:r>
              <a:rPr lang="nl-NL" dirty="0" err="1">
                <a:solidFill>
                  <a:schemeClr val="dk1"/>
                </a:solidFill>
                <a:latin typeface="Raleway"/>
                <a:ea typeface="Raleway"/>
                <a:cs typeface="Raleway"/>
                <a:sym typeface="Raleway"/>
              </a:rPr>
              <a:t>nos</a:t>
            </a:r>
            <a:r>
              <a:rPr lang="nl-NL" dirty="0">
                <a:solidFill>
                  <a:schemeClr val="dk1"/>
                </a:solidFill>
                <a:latin typeface="Raleway"/>
                <a:ea typeface="Raleway"/>
                <a:cs typeface="Raleway"/>
                <a:sym typeface="Raleway"/>
              </a:rPr>
              <a:t>-met-het-oog-op-morgen/f416d72e-d27f-4b2f-92c2-9fa8e3daaa9b/2021-09-20-nos-met-het-oog-op-morgen </a:t>
            </a:r>
          </a:p>
          <a:p>
            <a:pPr marL="0" lvl="0" indent="0" algn="l" rtl="0">
              <a:lnSpc>
                <a:spcPct val="100000"/>
              </a:lnSpc>
              <a:spcBef>
                <a:spcPts val="0"/>
              </a:spcBef>
              <a:spcAft>
                <a:spcPts val="0"/>
              </a:spcAft>
              <a:buSzPts val="1100"/>
              <a:buNone/>
            </a:pPr>
            <a:r>
              <a:rPr lang="nl-NL" dirty="0">
                <a:solidFill>
                  <a:schemeClr val="dk1"/>
                </a:solidFill>
                <a:latin typeface="Raleway"/>
                <a:ea typeface="Raleway"/>
                <a:cs typeface="Raleway"/>
                <a:sym typeface="Raleway"/>
              </a:rPr>
              <a:t>- Reactie Godfried </a:t>
            </a:r>
            <a:r>
              <a:rPr lang="nl-NL" dirty="0" err="1">
                <a:solidFill>
                  <a:schemeClr val="dk1"/>
                </a:solidFill>
                <a:latin typeface="Raleway"/>
                <a:ea typeface="Raleway"/>
                <a:cs typeface="Raleway"/>
                <a:sym typeface="Raleway"/>
              </a:rPr>
              <a:t>Engbersen</a:t>
            </a:r>
            <a:r>
              <a:rPr lang="nl-NL" dirty="0">
                <a:solidFill>
                  <a:schemeClr val="dk1"/>
                </a:solidFill>
                <a:latin typeface="Raleway"/>
                <a:ea typeface="Raleway"/>
                <a:cs typeface="Raleway"/>
                <a:sym typeface="Raleway"/>
              </a:rPr>
              <a:t> in radio 1journaal (21-9-2021, vanaf </a:t>
            </a:r>
            <a:r>
              <a:rPr lang="nl-NL" dirty="0" err="1">
                <a:solidFill>
                  <a:schemeClr val="dk1"/>
                </a:solidFill>
                <a:latin typeface="Raleway"/>
                <a:ea typeface="Raleway"/>
                <a:cs typeface="Raleway"/>
                <a:sym typeface="Raleway"/>
              </a:rPr>
              <a:t>ong</a:t>
            </a:r>
            <a:r>
              <a:rPr lang="nl-NL" dirty="0">
                <a:solidFill>
                  <a:schemeClr val="dk1"/>
                </a:solidFill>
                <a:latin typeface="Raleway"/>
                <a:ea typeface="Raleway"/>
                <a:cs typeface="Raleway"/>
                <a:sym typeface="Raleway"/>
              </a:rPr>
              <a:t> 11min) , </a:t>
            </a:r>
            <a:r>
              <a:rPr lang="nl-NL" dirty="0" err="1">
                <a:solidFill>
                  <a:schemeClr val="dk1"/>
                </a:solidFill>
                <a:latin typeface="Raleway"/>
                <a:ea typeface="Raleway"/>
                <a:cs typeface="Raleway"/>
                <a:sym typeface="Raleway"/>
              </a:rPr>
              <a:t>https</a:t>
            </a:r>
            <a:r>
              <a:rPr lang="nl-NL" dirty="0">
                <a:solidFill>
                  <a:schemeClr val="dk1"/>
                </a:solidFill>
                <a:latin typeface="Raleway"/>
                <a:ea typeface="Raleway"/>
                <a:cs typeface="Raleway"/>
                <a:sym typeface="Raleway"/>
              </a:rPr>
              <a:t>://www.nporadio1.nl/uitzendingen/nos-radio-1-journaal/ce9edcfb-ee0c-4e0e-9f22-ef0b3f5d2824/2021-09-21-nos-radio-1-journaal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f71c5355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ef71c5355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solidFill>
                  <a:schemeClr val="dk1"/>
                </a:solidFill>
                <a:latin typeface="Raleway"/>
                <a:ea typeface="Raleway"/>
                <a:cs typeface="Raleway"/>
                <a:sym typeface="Raleway"/>
              </a:rPr>
              <a:t>Een werkvorm bij deze vragen is het volgende:</a:t>
            </a:r>
          </a:p>
          <a:p>
            <a:pPr marL="171450" lvl="0" indent="-171450" algn="l" rtl="0">
              <a:lnSpc>
                <a:spcPct val="100000"/>
              </a:lnSpc>
              <a:spcBef>
                <a:spcPts val="0"/>
              </a:spcBef>
              <a:spcAft>
                <a:spcPts val="0"/>
              </a:spcAft>
              <a:buSzPts val="1100"/>
              <a:buFontTx/>
              <a:buChar char="-"/>
            </a:pPr>
            <a:r>
              <a:rPr lang="nl-NL" dirty="0">
                <a:solidFill>
                  <a:schemeClr val="dk1"/>
                </a:solidFill>
                <a:latin typeface="Raleway"/>
                <a:ea typeface="Raleway"/>
                <a:cs typeface="Raleway"/>
                <a:sym typeface="Raleway"/>
              </a:rPr>
              <a:t>Zet leerlingen in groepjes van vier</a:t>
            </a:r>
          </a:p>
          <a:p>
            <a:pPr marL="171450" lvl="0" indent="-171450" algn="l" rtl="0">
              <a:lnSpc>
                <a:spcPct val="100000"/>
              </a:lnSpc>
              <a:spcBef>
                <a:spcPts val="0"/>
              </a:spcBef>
              <a:spcAft>
                <a:spcPts val="0"/>
              </a:spcAft>
              <a:buSzPts val="1100"/>
              <a:buFontTx/>
              <a:buChar char="-"/>
            </a:pPr>
            <a:r>
              <a:rPr lang="nl-NL" dirty="0">
                <a:solidFill>
                  <a:schemeClr val="dk1"/>
                </a:solidFill>
                <a:latin typeface="Raleway"/>
                <a:ea typeface="Raleway"/>
                <a:cs typeface="Raleway"/>
                <a:sym typeface="Raleway"/>
              </a:rPr>
              <a:t>Leg in het midden een A3</a:t>
            </a:r>
          </a:p>
          <a:p>
            <a:pPr marL="171450" lvl="0" indent="-171450" algn="l" rtl="0">
              <a:lnSpc>
                <a:spcPct val="100000"/>
              </a:lnSpc>
              <a:spcBef>
                <a:spcPts val="0"/>
              </a:spcBef>
              <a:spcAft>
                <a:spcPts val="0"/>
              </a:spcAft>
              <a:buSzPts val="1100"/>
              <a:buFontTx/>
              <a:buChar char="-"/>
            </a:pPr>
            <a:r>
              <a:rPr lang="nl-NL" dirty="0">
                <a:solidFill>
                  <a:schemeClr val="dk1"/>
                </a:solidFill>
                <a:latin typeface="Raleway"/>
                <a:ea typeface="Raleway"/>
                <a:cs typeface="Raleway"/>
                <a:sym typeface="Raleway"/>
              </a:rPr>
              <a:t>Laat alle leerlingen in een hoek het antwoord schrijven op vraag 1</a:t>
            </a:r>
          </a:p>
          <a:p>
            <a:pPr marL="171450" lvl="0" indent="-171450" algn="l" rtl="0">
              <a:lnSpc>
                <a:spcPct val="100000"/>
              </a:lnSpc>
              <a:spcBef>
                <a:spcPts val="0"/>
              </a:spcBef>
              <a:spcAft>
                <a:spcPts val="0"/>
              </a:spcAft>
              <a:buSzPts val="1100"/>
              <a:buFontTx/>
              <a:buChar char="-"/>
            </a:pPr>
            <a:r>
              <a:rPr lang="nl-NL" dirty="0">
                <a:solidFill>
                  <a:schemeClr val="dk1"/>
                </a:solidFill>
                <a:latin typeface="Raleway"/>
                <a:ea typeface="Raleway"/>
                <a:cs typeface="Raleway"/>
                <a:sym typeface="Raleway"/>
              </a:rPr>
              <a:t>Draai het blad kwartslag</a:t>
            </a:r>
          </a:p>
          <a:p>
            <a:pPr marL="171450" lvl="0" indent="-171450" algn="l" rtl="0">
              <a:lnSpc>
                <a:spcPct val="100000"/>
              </a:lnSpc>
              <a:spcBef>
                <a:spcPts val="0"/>
              </a:spcBef>
              <a:spcAft>
                <a:spcPts val="0"/>
              </a:spcAft>
              <a:buSzPts val="1100"/>
              <a:buFontTx/>
              <a:buChar char="-"/>
            </a:pPr>
            <a:r>
              <a:rPr lang="nl-NL" dirty="0">
                <a:solidFill>
                  <a:schemeClr val="dk1"/>
                </a:solidFill>
                <a:latin typeface="Raleway"/>
                <a:ea typeface="Raleway"/>
                <a:cs typeface="Raleway"/>
                <a:sym typeface="Raleway"/>
              </a:rPr>
              <a:t>Laat alle leerlingen in een hoek het antwoord schrijven op vraag 2</a:t>
            </a:r>
          </a:p>
          <a:p>
            <a:pPr marL="171450" lvl="0" indent="-171450" algn="l" rtl="0">
              <a:lnSpc>
                <a:spcPct val="100000"/>
              </a:lnSpc>
              <a:spcBef>
                <a:spcPts val="0"/>
              </a:spcBef>
              <a:spcAft>
                <a:spcPts val="0"/>
              </a:spcAft>
              <a:buSzPts val="1100"/>
              <a:buFontTx/>
              <a:buChar char="-"/>
            </a:pPr>
            <a:r>
              <a:rPr lang="nl-NL" dirty="0">
                <a:solidFill>
                  <a:schemeClr val="dk1"/>
                </a:solidFill>
                <a:latin typeface="Raleway"/>
                <a:ea typeface="Raleway"/>
                <a:cs typeface="Raleway"/>
                <a:sym typeface="Raleway"/>
              </a:rPr>
              <a:t>Draai het blad kwartslag</a:t>
            </a:r>
          </a:p>
          <a:p>
            <a:pPr marL="171450" lvl="0" indent="-171450" algn="l" rtl="0">
              <a:lnSpc>
                <a:spcPct val="100000"/>
              </a:lnSpc>
              <a:spcBef>
                <a:spcPts val="0"/>
              </a:spcBef>
              <a:spcAft>
                <a:spcPts val="0"/>
              </a:spcAft>
              <a:buSzPts val="1100"/>
              <a:buFontTx/>
              <a:buChar char="-"/>
            </a:pPr>
            <a:r>
              <a:rPr lang="nl-NL" dirty="0">
                <a:solidFill>
                  <a:schemeClr val="dk1"/>
                </a:solidFill>
                <a:latin typeface="Raleway"/>
                <a:ea typeface="Raleway"/>
                <a:cs typeface="Raleway"/>
                <a:sym typeface="Raleway"/>
              </a:rPr>
              <a:t>Laat alle leerlingen in een hoek het antwoord schrijven op vraag 3</a:t>
            </a:r>
          </a:p>
          <a:p>
            <a:pPr marL="171450" lvl="0" indent="-171450" algn="l" rtl="0">
              <a:lnSpc>
                <a:spcPct val="100000"/>
              </a:lnSpc>
              <a:spcBef>
                <a:spcPts val="0"/>
              </a:spcBef>
              <a:spcAft>
                <a:spcPts val="0"/>
              </a:spcAft>
              <a:buSzPts val="1100"/>
              <a:buFontTx/>
              <a:buChar char="-"/>
            </a:pPr>
            <a:r>
              <a:rPr lang="nl-NL" dirty="0">
                <a:solidFill>
                  <a:schemeClr val="dk1"/>
                </a:solidFill>
                <a:latin typeface="Raleway"/>
                <a:ea typeface="Raleway"/>
                <a:cs typeface="Raleway"/>
                <a:sym typeface="Raleway"/>
              </a:rPr>
              <a:t>Draai het blad kwartslag </a:t>
            </a:r>
          </a:p>
          <a:p>
            <a:pPr marL="171450" lvl="0" indent="-171450" algn="l" rtl="0">
              <a:lnSpc>
                <a:spcPct val="100000"/>
              </a:lnSpc>
              <a:spcBef>
                <a:spcPts val="0"/>
              </a:spcBef>
              <a:spcAft>
                <a:spcPts val="0"/>
              </a:spcAft>
              <a:buSzPts val="1100"/>
              <a:buFontTx/>
              <a:buChar char="-"/>
            </a:pPr>
            <a:r>
              <a:rPr lang="nl-NL" dirty="0">
                <a:solidFill>
                  <a:schemeClr val="dk1"/>
                </a:solidFill>
                <a:latin typeface="Raleway"/>
                <a:ea typeface="Raleway"/>
                <a:cs typeface="Raleway"/>
                <a:sym typeface="Raleway"/>
              </a:rPr>
              <a:t>Laat de leerling nu de drie antwoorden voor hem / haar samenvoegen en samenvatten</a:t>
            </a:r>
          </a:p>
          <a:p>
            <a:pPr marL="171450" lvl="0" indent="-171450" algn="l" rtl="0">
              <a:lnSpc>
                <a:spcPct val="100000"/>
              </a:lnSpc>
              <a:spcBef>
                <a:spcPts val="0"/>
              </a:spcBef>
              <a:spcAft>
                <a:spcPts val="0"/>
              </a:spcAft>
              <a:buSzPts val="1100"/>
              <a:buFontTx/>
              <a:buChar char="-"/>
            </a:pPr>
            <a:r>
              <a:rPr lang="nl-NL" dirty="0">
                <a:solidFill>
                  <a:schemeClr val="dk1"/>
                </a:solidFill>
                <a:latin typeface="Raleway"/>
                <a:ea typeface="Raleway"/>
                <a:cs typeface="Raleway"/>
                <a:sym typeface="Raleway"/>
              </a:rPr>
              <a:t>Bespreek dit in de les</a:t>
            </a:r>
          </a:p>
          <a:p>
            <a:pPr marL="171450" lvl="0" indent="-171450" algn="l" rtl="0">
              <a:lnSpc>
                <a:spcPct val="100000"/>
              </a:lnSpc>
              <a:spcBef>
                <a:spcPts val="0"/>
              </a:spcBef>
              <a:spcAft>
                <a:spcPts val="0"/>
              </a:spcAft>
              <a:buSzPts val="1100"/>
              <a:buFontTx/>
              <a:buChar char="-"/>
            </a:pPr>
            <a:endParaRPr lang="nl-NL" dirty="0">
              <a:solidFill>
                <a:schemeClr val="dk1"/>
              </a:solidFill>
              <a:latin typeface="Raleway"/>
              <a:ea typeface="Raleway"/>
              <a:cs typeface="Raleway"/>
              <a:sym typeface="Raleway"/>
            </a:endParaRPr>
          </a:p>
        </p:txBody>
      </p:sp>
    </p:spTree>
    <p:extLst>
      <p:ext uri="{BB962C8B-B14F-4D97-AF65-F5344CB8AC3E}">
        <p14:creationId xmlns:p14="http://schemas.microsoft.com/office/powerpoint/2010/main" val="403692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f71c5355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ef71c5355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t>Deze vragen zijn bedoeld voor vmbo-leerlingen. Ze kunnen als ‘Prinsjesdag-huiswerk’ worden opgegeven en passen bij h1 van Seneca maatschappijleer vmbo.</a:t>
            </a:r>
            <a:endParaRPr dirty="0"/>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Over welke onderwerpen gaat het in de troonrede? Noem er minimaal 2. </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nog moeilijk te zeggen.</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Waarom gaat de overheid over die onderwerpen?</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bij de onderwerpen zijn veel mensen betrokken. De overheid is dan vaak nodig om problemen op te lossen.  </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Welke waarden herken je in de troonrede?</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voorbeelden kunnen zijn ‘gezondheid’ als het over corona gaat, of ‘veiligheid’ als het gaat om meer politie inzet, of ‘welzijn’ als het gaat om ouderen. </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‘Keuzes maken’ is belangrijk tijdens het maken van een miljoenennota. Om wat voor keuzes gaat het?</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het gaat om keuzes wie of wat meer of minder geld krijgt. Er moeten keuzes worden gemaakt tussen meerdere dingen die allemaal geld nodig hebben. Dilemma’s spelen soms een rol; er moeten keuzes worden gemaakt tussen 2 zaken die de overheid graag wil, maar die niet allebei tegelijk kunnen want er is beperkt budget. </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Bedenk een dilemma van voor de overheid. Maak een AWB-schema waarbij de overheid twee keer de A is.</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willekeurig antwoord:</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 overheid			A: overheid</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W: (volks)gezondheid	W: -</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B: -				B: geld</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Welke functie van massamedia herken je bij Prinsjesdag? Licht kort toe. </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err="1">
                <a:solidFill>
                  <a:schemeClr val="dk1"/>
                </a:solidFill>
                <a:latin typeface="Raleway"/>
                <a:ea typeface="Raleway"/>
                <a:cs typeface="Raleway"/>
                <a:sym typeface="Raleway"/>
              </a:rPr>
              <a:t>Informatie-functie</a:t>
            </a:r>
            <a:r>
              <a:rPr lang="nl-NL" dirty="0">
                <a:solidFill>
                  <a:schemeClr val="dk1"/>
                </a:solidFill>
                <a:latin typeface="Raleway"/>
                <a:ea typeface="Raleway"/>
                <a:cs typeface="Raleway"/>
                <a:sym typeface="Raleway"/>
              </a:rPr>
              <a:t>, de media geven mensen informatie over Prinsjesdag. Mensen weten zo wat er gezegd wordt op die dag.</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En welke functie van massamedia voor de samenleving? Licht kort toe.</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Spreekbuis-functie. Politici en deskundigen kunnen op die dag hun mening geven over de toekomst van Nederland en de plannen van de regering. De media geven ze een podium.</a:t>
            </a:r>
            <a:endParaRPr dirty="0">
              <a:solidFill>
                <a:schemeClr val="dk1"/>
              </a:solidFill>
              <a:latin typeface="Raleway"/>
              <a:ea typeface="Raleway"/>
              <a:cs typeface="Raleway"/>
              <a:sym typeface="Raleway"/>
            </a:endParaRPr>
          </a:p>
        </p:txBody>
      </p:sp>
    </p:spTree>
    <p:extLst>
      <p:ext uri="{BB962C8B-B14F-4D97-AF65-F5344CB8AC3E}">
        <p14:creationId xmlns:p14="http://schemas.microsoft.com/office/powerpoint/2010/main" val="139979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f71c5355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ef71c5355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t>Deze vragen zijn bedoeld voor havo-leerlingen. Ze kunnen als ‘Prinsjesdag-huiswerk’ worden opgegeven en passen bij h1 van Seneca maatschappijleer havo.</a:t>
            </a:r>
            <a:endParaRPr/>
          </a:p>
          <a:p>
            <a:pPr marL="457200" lvl="0" indent="-298450" algn="l" rtl="0">
              <a:spcBef>
                <a:spcPts val="0"/>
              </a:spcBef>
              <a:spcAft>
                <a:spcPts val="0"/>
              </a:spcAft>
              <a:buClr>
                <a:schemeClr val="dk1"/>
              </a:buClr>
              <a:buSzPts val="1100"/>
              <a:buFont typeface="Raleway"/>
              <a:buAutoNum type="arabicPeriod"/>
            </a:pPr>
            <a:r>
              <a:rPr lang="nl-NL">
                <a:solidFill>
                  <a:schemeClr val="dk1"/>
                </a:solidFill>
                <a:latin typeface="Raleway"/>
                <a:ea typeface="Raleway"/>
                <a:cs typeface="Raleway"/>
                <a:sym typeface="Raleway"/>
              </a:rPr>
              <a:t>Over welke onderwerpen gaat het in de troonrede? Noem er minimaal 2. </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Antwoord: nog moeilijk te zeggen.</a:t>
            </a:r>
            <a:endParaRPr>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a:solidFill>
                  <a:schemeClr val="dk1"/>
                </a:solidFill>
                <a:latin typeface="Raleway"/>
                <a:ea typeface="Raleway"/>
                <a:cs typeface="Raleway"/>
                <a:sym typeface="Raleway"/>
              </a:rPr>
              <a:t>Welke waarden herken je in de troonrede?</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Antwoord: voorbeelden kunnen zijn ‘gezondheid’ als het over corona gaat, of ‘veiligheid’ als het gaat om meer politie inzet, of ‘welzijn’ als het gaat om ouderen. </a:t>
            </a:r>
            <a:endParaRPr>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a:solidFill>
                  <a:schemeClr val="dk1"/>
                </a:solidFill>
                <a:latin typeface="Raleway"/>
                <a:ea typeface="Raleway"/>
                <a:cs typeface="Raleway"/>
                <a:sym typeface="Raleway"/>
              </a:rPr>
              <a:t>Met Prinsjesdag wordt de begroting gepresenteerd. Leg uit waarom je bij het maken van een begroting moet kiezen tussen verschillende waarden en belangen. </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Antwoord: er moet nagedacht worden over welk onderwerp in de samenleving meer en minder geld krijgt. Er is een dilemma: er moet gekozen worden tussen verschillende waarden en belangen. </a:t>
            </a:r>
            <a:endParaRPr>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a:solidFill>
                  <a:schemeClr val="dk1"/>
                </a:solidFill>
                <a:latin typeface="Raleway"/>
                <a:ea typeface="Raleway"/>
                <a:cs typeface="Raleway"/>
                <a:sym typeface="Raleway"/>
              </a:rPr>
              <a:t>Bedenk een dilemma van voor de overheid. Maak een AWB-schema waarbij de overheid twee keer de A is.</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willekeurig antwoord:</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A: overheid			A: overheid</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W: (volks)gezondheid	W: -</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B: -				B: geld</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5. Licht kort voor twee actoren de gevolgen toe van deze Miljoenennota.</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Antwoord: nog moeilijk te zeggen.</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6. Maak een AWB-schema van een botsing tussen twee politieke partijen (in de reacties na afloop).</a:t>
            </a:r>
            <a:endParaRPr>
              <a:solidFill>
                <a:schemeClr val="dk1"/>
              </a:solidFill>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r>
              <a:rPr lang="nl-NL">
                <a:solidFill>
                  <a:schemeClr val="dk1"/>
                </a:solidFill>
                <a:latin typeface="Raleway"/>
                <a:ea typeface="Raleway"/>
                <a:cs typeface="Raleway"/>
                <a:sym typeface="Raleway"/>
              </a:rPr>
              <a:t>Antwoord: nog moeilijk te zeggen.</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7. Noem een maatschappelijk probleem dat besproken is. Licht toe waarom het een maatschappelijk probleem is.</a:t>
            </a:r>
            <a:endParaRPr>
              <a:solidFill>
                <a:schemeClr val="dk1"/>
              </a:solidFill>
              <a:latin typeface="Raleway"/>
              <a:ea typeface="Raleway"/>
              <a:cs typeface="Raleway"/>
              <a:sym typeface="Raleway"/>
            </a:endParaRPr>
          </a:p>
          <a:p>
            <a:pPr marL="0" lvl="0" indent="0" algn="l" rtl="0">
              <a:spcBef>
                <a:spcPts val="0"/>
              </a:spcBef>
              <a:spcAft>
                <a:spcPts val="0"/>
              </a:spcAft>
              <a:buNone/>
            </a:pPr>
            <a:r>
              <a:rPr lang="nl-NL">
                <a:solidFill>
                  <a:schemeClr val="dk1"/>
                </a:solidFill>
                <a:latin typeface="Raleway"/>
                <a:ea typeface="Raleway"/>
                <a:cs typeface="Raleway"/>
                <a:sym typeface="Raleway"/>
              </a:rPr>
              <a:t>Mogelijk antwoord: Volksgezondheid / corona / veiligheid</a:t>
            </a:r>
            <a:endParaRPr>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Char char="-"/>
            </a:pPr>
            <a:r>
              <a:rPr lang="nl-NL">
                <a:solidFill>
                  <a:schemeClr val="dk1"/>
                </a:solidFill>
                <a:latin typeface="Raleway"/>
                <a:ea typeface="Raleway"/>
                <a:cs typeface="Raleway"/>
                <a:sym typeface="Raleway"/>
              </a:rPr>
              <a:t>veel mensen hebben met corona te maken, eigenlijk iedereen (maar groepen als zorgpersoneel, horeca, leerlignen, docenten</a:t>
            </a:r>
            <a:endParaRPr>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Char char="-"/>
            </a:pPr>
            <a:r>
              <a:rPr lang="nl-NL">
                <a:solidFill>
                  <a:schemeClr val="dk1"/>
                </a:solidFill>
                <a:latin typeface="Raleway"/>
                <a:ea typeface="Raleway"/>
                <a:cs typeface="Raleway"/>
                <a:sym typeface="Raleway"/>
              </a:rPr>
              <a:t>er zijn verschillende meningen over: verplichte inenting, vrije keuze, meer geld voor gedupeerden, etc.</a:t>
            </a:r>
            <a:endParaRPr>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Char char="-"/>
            </a:pPr>
            <a:r>
              <a:rPr lang="nl-NL">
                <a:solidFill>
                  <a:schemeClr val="dk1"/>
                </a:solidFill>
                <a:latin typeface="Raleway"/>
                <a:ea typeface="Raleway"/>
                <a:cs typeface="Raleway"/>
                <a:sym typeface="Raleway"/>
              </a:rPr>
              <a:t>de overheid is nodig, de overheid bepaalt wat er gebeurt (en mensen gaan in protest)</a:t>
            </a:r>
            <a:endParaRPr>
              <a:solidFill>
                <a:schemeClr val="dk1"/>
              </a:solidFill>
              <a:latin typeface="Raleway"/>
              <a:ea typeface="Raleway"/>
              <a:cs typeface="Raleway"/>
              <a:sym typeface="Raleway"/>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f71c5355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ef71c53559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t>Deze vragen zijn bedoeld voor vwo-leerlingen. Ze kunnen als ‘Prinsjesdag-huiswerk’ worden opgegeven en passen bij h1 van Seneca maatschappijleer vwo.</a:t>
            </a:r>
            <a:endParaRPr dirty="0"/>
          </a:p>
          <a:p>
            <a:pPr marL="0" lvl="0" indent="0" algn="l" rtl="0">
              <a:spcBef>
                <a:spcPts val="0"/>
              </a:spcBef>
              <a:spcAft>
                <a:spcPts val="0"/>
              </a:spcAft>
              <a:buNone/>
            </a:pP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Leg uit hoe maatschappelijk geluk terugkomt in de Troonrede.</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nog moeilijk te zeggen.</a:t>
            </a:r>
            <a:endParaRPr dirty="0">
              <a:solidFill>
                <a:schemeClr val="dk1"/>
              </a:solidFill>
              <a:latin typeface="Raleway"/>
              <a:ea typeface="Raleway"/>
              <a:cs typeface="Raleway"/>
              <a:sym typeface="Raleway"/>
            </a:endParaRPr>
          </a:p>
          <a:p>
            <a:pPr marL="0" lvl="0" indent="0" algn="l" rtl="0">
              <a:spcBef>
                <a:spcPts val="0"/>
              </a:spcBef>
              <a:spcAft>
                <a:spcPts val="0"/>
              </a:spcAft>
              <a:buNone/>
            </a:pP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De kernwaarden van Nederland zijn vrijheid, gelijkwaardigheid en solidariteit.</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Leg voor elk van deze drie waarden uit of (en zo ja hoe) ze terugkomen in de Troonrede.</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nog moeilijk te zeggen.</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Licht kort voor twee actoren de gevolgen toe van deze Miljoenennota.</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nog moeilijk te zeggen.</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Maak een AWB-schema van een botsing tussen twee politieke partijen (in de reacties na afloop).</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nog moeilijk te zeggen.</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Waar past een Troonrede op de botsingenladder? Licht toe.</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een Troonrede is onderaan. Dit hoort bij debat, bij overleg. De rede zelf is ook het resultaat van het overleg van politici en partijen in de regering..</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Hoe reageerde een linkse politieke partij op deze Troonrede? Gebruik een waarde in je antwoord.</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nog moeilijk te zeggen.</a:t>
            </a:r>
            <a:endParaRPr dirty="0">
              <a:solidFill>
                <a:schemeClr val="dk1"/>
              </a:solidFill>
              <a:latin typeface="Raleway"/>
              <a:ea typeface="Raleway"/>
              <a:cs typeface="Raleway"/>
              <a:sym typeface="Raleway"/>
            </a:endParaRPr>
          </a:p>
          <a:p>
            <a:pPr marL="457200" lvl="0" indent="-298450" algn="l" rtl="0">
              <a:spcBef>
                <a:spcPts val="0"/>
              </a:spcBef>
              <a:spcAft>
                <a:spcPts val="0"/>
              </a:spcAft>
              <a:buClr>
                <a:schemeClr val="dk1"/>
              </a:buClr>
              <a:buSzPts val="1100"/>
              <a:buFont typeface="Raleway"/>
              <a:buAutoNum type="arabicPeriod"/>
            </a:pPr>
            <a:r>
              <a:rPr lang="nl-NL" dirty="0">
                <a:solidFill>
                  <a:schemeClr val="dk1"/>
                </a:solidFill>
                <a:latin typeface="Raleway"/>
                <a:ea typeface="Raleway"/>
                <a:cs typeface="Raleway"/>
                <a:sym typeface="Raleway"/>
              </a:rPr>
              <a:t>Doe dit ook voor een rechtse politieke partij.</a:t>
            </a:r>
            <a:endParaRPr dirty="0">
              <a:solidFill>
                <a:schemeClr val="dk1"/>
              </a:solidFill>
              <a:latin typeface="Raleway"/>
              <a:ea typeface="Raleway"/>
              <a:cs typeface="Raleway"/>
              <a:sym typeface="Raleway"/>
            </a:endParaRPr>
          </a:p>
          <a:p>
            <a:pPr marL="0" lvl="0" indent="0" algn="l" rtl="0">
              <a:spcBef>
                <a:spcPts val="0"/>
              </a:spcBef>
              <a:spcAft>
                <a:spcPts val="0"/>
              </a:spcAft>
              <a:buNone/>
            </a:pPr>
            <a:r>
              <a:rPr lang="nl-NL" dirty="0">
                <a:solidFill>
                  <a:schemeClr val="dk1"/>
                </a:solidFill>
                <a:latin typeface="Raleway"/>
                <a:ea typeface="Raleway"/>
                <a:cs typeface="Raleway"/>
                <a:sym typeface="Raleway"/>
              </a:rPr>
              <a:t>Antwoord: nog moeilijk te zeggen.</a:t>
            </a:r>
            <a:endParaRPr dirty="0">
              <a:solidFill>
                <a:schemeClr val="dk1"/>
              </a:solidFill>
              <a:latin typeface="Raleway"/>
              <a:ea typeface="Raleway"/>
              <a:cs typeface="Raleway"/>
              <a:sym typeface="Raleway"/>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f71c5355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ef71c53559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nl-NL">
                <a:solidFill>
                  <a:schemeClr val="dk1"/>
                </a:solidFill>
                <a:latin typeface="Raleway"/>
                <a:ea typeface="Raleway"/>
                <a:cs typeface="Raleway"/>
                <a:sym typeface="Raleway"/>
              </a:rPr>
              <a:t>Deze uitspraak deed ooit een leerling in havo4 en is een mooie opening om leerlingen te vragen wat zij weten over: Prinsjesdag (wanneer is het,  wat gebeurt er, etc)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f71c5355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ef71c5355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nl-NL">
                <a:solidFill>
                  <a:schemeClr val="dk1"/>
                </a:solidFill>
                <a:latin typeface="Raleway"/>
                <a:ea typeface="Raleway"/>
                <a:cs typeface="Raleway"/>
                <a:sym typeface="Raleway"/>
              </a:rPr>
              <a:t>Korte uitleg over Prinsjesdag met filmpje. Koppeling leggen met politiek (keuzes maken) en maatschappelijk geluk (rode draad bij  Seneca maatschappijleer).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t>Bij Prinsjesdag gaat het over plannen in de regering. In 2021 gaat het ook over bouwen en klimaat. </a:t>
            </a:r>
            <a:endParaRPr/>
          </a:p>
          <a:p>
            <a:pPr marL="0" lvl="0" indent="0" algn="l" rtl="0">
              <a:lnSpc>
                <a:spcPct val="100000"/>
              </a:lnSpc>
              <a:spcBef>
                <a:spcPts val="0"/>
              </a:spcBef>
              <a:spcAft>
                <a:spcPts val="0"/>
              </a:spcAft>
              <a:buSzPts val="1100"/>
              <a:buNone/>
            </a:pPr>
            <a:r>
              <a:rPr lang="nl-NL"/>
              <a:t>Met leerlingen bespreken wat zij belangrijk vinden / wat zij in de Troonrede zouden willen horen. Ook is het mogelijk om met leerlingen een voorspelling te doen wat ze verwachten te horen in de Troonrede.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t>Uitleg van de Miljoenennota (met filmpje). Begroting kan uitgelegd worden met het voorbeeld, maar in sommige klassen is dat niet meer nodig. Wel goed om uit te leggen dat het dus gaat om inkomsten en uitgaven van de overheid.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t>Denk met leerlingen na waar de overheid geld aan uitgeeft. Laat leerlingen dit eerst zelf of gezamenlijk bedenken en laat vervolgens de uitgaven zien.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f71c5355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ef71c53559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NL">
                <a:solidFill>
                  <a:schemeClr val="dk1"/>
                </a:solidFill>
              </a:rPr>
              <a:t>Denk met leerlingen na hoe de overheid aan geld komt. Leerlingen zullen met ‘belastingen’ komen, maar probeer ze iets specifieker te laten denken. Laat daarna zien wat de inkomsten van de overheid zijn.</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t>Als de overheid €1000 uit zou geven, zou het er zo uit zien. Leg leerlingen uit dat dit de relatieve verdeling is van de miljoenennota en probeer daarna het gesprek aan te gaan. Mogelijke vragen zijn:</a:t>
            </a:r>
            <a:endParaRPr/>
          </a:p>
          <a:p>
            <a:pPr marL="457200" lvl="0" indent="-298450" algn="l" rtl="0">
              <a:lnSpc>
                <a:spcPct val="100000"/>
              </a:lnSpc>
              <a:spcBef>
                <a:spcPts val="0"/>
              </a:spcBef>
              <a:spcAft>
                <a:spcPts val="0"/>
              </a:spcAft>
              <a:buSzPts val="1100"/>
              <a:buChar char="-"/>
            </a:pPr>
            <a:r>
              <a:rPr lang="nl-NL"/>
              <a:t>Wat betekent de €11 rentelasten?</a:t>
            </a:r>
            <a:endParaRPr/>
          </a:p>
          <a:p>
            <a:pPr marL="457200" lvl="0" indent="-298450" algn="l" rtl="0">
              <a:lnSpc>
                <a:spcPct val="100000"/>
              </a:lnSpc>
              <a:spcBef>
                <a:spcPts val="0"/>
              </a:spcBef>
              <a:spcAft>
                <a:spcPts val="0"/>
              </a:spcAft>
              <a:buSzPts val="1100"/>
              <a:buChar char="-"/>
            </a:pPr>
            <a:r>
              <a:rPr lang="nl-NL"/>
              <a:t>Waar geeft de overheid het  meeste geld aan uit (in 2021)? Hoe komt dat?</a:t>
            </a:r>
            <a:endParaRPr/>
          </a:p>
          <a:p>
            <a:pPr marL="457200" lvl="0" indent="-298450" algn="l" rtl="0">
              <a:lnSpc>
                <a:spcPct val="100000"/>
              </a:lnSpc>
              <a:spcBef>
                <a:spcPts val="0"/>
              </a:spcBef>
              <a:spcAft>
                <a:spcPts val="0"/>
              </a:spcAft>
              <a:buSzPts val="1100"/>
              <a:buChar char="-"/>
            </a:pPr>
            <a:r>
              <a:rPr lang="nl-NL"/>
              <a:t>Wat vind je ervan dat de overheid meer uitgeeft aan Zorg dan aan Onderwijs?</a:t>
            </a:r>
            <a:endParaRPr/>
          </a:p>
          <a:p>
            <a:pPr marL="457200" lvl="0" indent="-298450" algn="l" rtl="0">
              <a:spcBef>
                <a:spcPts val="0"/>
              </a:spcBef>
              <a:spcAft>
                <a:spcPts val="0"/>
              </a:spcAft>
              <a:buSzPts val="1100"/>
              <a:buChar char="-"/>
            </a:pPr>
            <a:r>
              <a:rPr lang="nl-NL">
                <a:solidFill>
                  <a:schemeClr val="dk1"/>
                </a:solidFill>
              </a:rPr>
              <a:t>Wat vind je ervan dat de overheid minder uitgeeft aan Infrastructuur dan aan Justitie?</a:t>
            </a:r>
            <a:endParaRPr/>
          </a:p>
          <a:p>
            <a:pPr marL="457200" lvl="0" indent="-298450" algn="l" rtl="0">
              <a:spcBef>
                <a:spcPts val="0"/>
              </a:spcBef>
              <a:spcAft>
                <a:spcPts val="0"/>
              </a:spcAft>
              <a:buSzPts val="1100"/>
              <a:buChar char="-"/>
            </a:pPr>
            <a:r>
              <a:rPr lang="nl-NL">
                <a:solidFill>
                  <a:schemeClr val="dk1"/>
                </a:solidFill>
              </a:rPr>
              <a:t>Moet de overheid meer of minder uitgeven aan Defensie?</a:t>
            </a:r>
            <a:endParaRPr>
              <a:solidFill>
                <a:schemeClr val="dk1"/>
              </a:solidFill>
            </a:endParaRPr>
          </a:p>
          <a:p>
            <a:pPr marL="457200" lvl="0" indent="-298450" algn="l" rtl="0">
              <a:spcBef>
                <a:spcPts val="0"/>
              </a:spcBef>
              <a:spcAft>
                <a:spcPts val="0"/>
              </a:spcAft>
              <a:buClr>
                <a:schemeClr val="dk1"/>
              </a:buClr>
              <a:buSzPts val="1100"/>
              <a:buChar char="-"/>
            </a:pPr>
            <a:r>
              <a:rPr lang="nl-NL">
                <a:solidFill>
                  <a:schemeClr val="dk1"/>
                </a:solidFill>
              </a:rPr>
              <a:t>Waar zou jij meer aan uitgeven?</a:t>
            </a:r>
            <a:endParaRPr>
              <a:solidFill>
                <a:schemeClr val="dk1"/>
              </a:solidFill>
            </a:endParaRPr>
          </a:p>
          <a:p>
            <a:pPr marL="457200" lvl="0" indent="-298450" algn="l" rtl="0">
              <a:spcBef>
                <a:spcPts val="0"/>
              </a:spcBef>
              <a:spcAft>
                <a:spcPts val="0"/>
              </a:spcAft>
              <a:buClr>
                <a:schemeClr val="dk1"/>
              </a:buClr>
              <a:buSzPts val="1100"/>
              <a:buChar char="-"/>
            </a:pPr>
            <a:r>
              <a:rPr lang="nl-NL">
                <a:solidFill>
                  <a:schemeClr val="dk1"/>
                </a:solidFill>
              </a:rPr>
              <a:t>Waar zou jij minder aan uitgeven?</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t>Hierna volgen per niveau vragen om te bespreken. Hier kunnen leerlingen ook nog vragen stellen. </a:t>
            </a:r>
            <a:endParaRPr/>
          </a:p>
          <a:p>
            <a:pPr marL="0" lvl="0" indent="0" algn="l" rtl="0">
              <a:lnSpc>
                <a:spcPct val="100000"/>
              </a:lnSpc>
              <a:spcBef>
                <a:spcPts val="0"/>
              </a:spcBef>
              <a:spcAft>
                <a:spcPts val="0"/>
              </a:spcAft>
              <a:buSzPts val="1100"/>
              <a:buNone/>
            </a:pPr>
            <a:r>
              <a:rPr lang="nl-NL"/>
              <a:t>Op de foto rechts trouwens de ‘nieuwe’ tijdelijke Tweede Kamer.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nos.nl/collectie/13879/artikel/2398563-ipsos-vertrouwen-van-nederlanders-in-de-politiek-gekelder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GWFhslG00w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ldSie5PLGZ4" TargetMode="External"/><Relationship Id="rId4" Type="http://schemas.openxmlformats.org/officeDocument/2006/relationships/hyperlink" Target="https://www.youtube.com/watch?v=oQ3Ie0tlw4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subTitle" idx="1"/>
          </p:nvPr>
        </p:nvSpPr>
        <p:spPr>
          <a:xfrm>
            <a:off x="311700" y="2491100"/>
            <a:ext cx="8520600" cy="985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sz="1100">
              <a:solidFill>
                <a:schemeClr val="lt1"/>
              </a:solidFill>
            </a:endParaRPr>
          </a:p>
          <a:p>
            <a:pPr marL="0" lvl="0" indent="0" algn="ctr" rtl="0">
              <a:lnSpc>
                <a:spcPct val="100000"/>
              </a:lnSpc>
              <a:spcBef>
                <a:spcPts val="0"/>
              </a:spcBef>
              <a:spcAft>
                <a:spcPts val="0"/>
              </a:spcAft>
              <a:buSzPts val="2800"/>
              <a:buNone/>
            </a:pPr>
            <a:r>
              <a:rPr lang="nl-NL" sz="1800" i="1">
                <a:solidFill>
                  <a:schemeClr val="lt1"/>
                </a:solidFill>
              </a:rPr>
              <a:t>Prinsjesdag 2021</a:t>
            </a:r>
            <a:endParaRPr/>
          </a:p>
          <a:p>
            <a:pPr marL="0" lvl="0" indent="0" algn="ctr" rtl="0">
              <a:lnSpc>
                <a:spcPct val="100000"/>
              </a:lnSpc>
              <a:spcBef>
                <a:spcPts val="0"/>
              </a:spcBef>
              <a:spcAft>
                <a:spcPts val="0"/>
              </a:spcAft>
              <a:buSzPts val="2800"/>
              <a:buNone/>
            </a:pPr>
            <a:r>
              <a:rPr lang="nl-NL" sz="1800" i="1">
                <a:solidFill>
                  <a:schemeClr val="lt1"/>
                </a:solidFill>
              </a:rPr>
              <a:t>Seneca Servicehuis</a:t>
            </a:r>
            <a:endParaRPr sz="1800" i="1">
              <a:solidFill>
                <a:schemeClr val="lt1"/>
              </a:solidFill>
            </a:endParaRPr>
          </a:p>
          <a:p>
            <a:pPr marL="0" lvl="0" indent="0" algn="ctr" rtl="0">
              <a:lnSpc>
                <a:spcPct val="100000"/>
              </a:lnSpc>
              <a:spcBef>
                <a:spcPts val="0"/>
              </a:spcBef>
              <a:spcAft>
                <a:spcPts val="0"/>
              </a:spcAft>
              <a:buSzPts val="2800"/>
              <a:buNone/>
            </a:pPr>
            <a:endParaRPr>
              <a:solidFill>
                <a:schemeClr val="lt1"/>
              </a:solidFill>
            </a:endParaRPr>
          </a:p>
        </p:txBody>
      </p:sp>
      <p:sp>
        <p:nvSpPr>
          <p:cNvPr id="55" name="Google Shape;55;p1"/>
          <p:cNvSpPr txBox="1"/>
          <p:nvPr/>
        </p:nvSpPr>
        <p:spPr>
          <a:xfrm>
            <a:off x="4310025" y="19775"/>
            <a:ext cx="5694000" cy="66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14"/>
        <p:cNvGrpSpPr/>
        <p:nvPr/>
      </p:nvGrpSpPr>
      <p:grpSpPr>
        <a:xfrm>
          <a:off x="0" y="0"/>
          <a:ext cx="0" cy="0"/>
          <a:chOff x="0" y="0"/>
          <a:chExt cx="0" cy="0"/>
        </a:xfrm>
      </p:grpSpPr>
      <p:sp>
        <p:nvSpPr>
          <p:cNvPr id="115" name="Google Shape;115;gef71c53559_0_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dirty="0">
                <a:solidFill>
                  <a:schemeClr val="lt1"/>
                </a:solidFill>
              </a:rPr>
              <a:t>Vertrouwen</a:t>
            </a:r>
            <a:endParaRPr dirty="0">
              <a:solidFill>
                <a:schemeClr val="lt1"/>
              </a:solidFill>
            </a:endParaRPr>
          </a:p>
        </p:txBody>
      </p:sp>
      <p:sp>
        <p:nvSpPr>
          <p:cNvPr id="116" name="Google Shape;116;gef71c53559_0_30"/>
          <p:cNvSpPr txBox="1">
            <a:spLocks noGrp="1"/>
          </p:cNvSpPr>
          <p:nvPr>
            <p:ph type="body" idx="1"/>
          </p:nvPr>
        </p:nvSpPr>
        <p:spPr>
          <a:xfrm>
            <a:off x="311700" y="1152474"/>
            <a:ext cx="8520600" cy="3333000"/>
          </a:xfrm>
          <a:prstGeom prst="rect">
            <a:avLst/>
          </a:prstGeom>
          <a:noFill/>
          <a:ln>
            <a:noFill/>
          </a:ln>
        </p:spPr>
        <p:txBody>
          <a:bodyPr spcFirstLastPara="1" wrap="square" lIns="91425" tIns="91425" rIns="91425" bIns="91425" anchor="t" anchorCtr="0">
            <a:noAutofit/>
          </a:bodyPr>
          <a:lstStyle/>
          <a:p>
            <a:pPr lvl="0">
              <a:buClr>
                <a:srgbClr val="BF9000"/>
              </a:buClr>
            </a:pPr>
            <a:r>
              <a:rPr lang="nl-NL" dirty="0">
                <a:solidFill>
                  <a:srgbClr val="BF9000"/>
                </a:solidFill>
              </a:rPr>
              <a:t>Vertrouwen in de politiek?</a:t>
            </a:r>
          </a:p>
          <a:p>
            <a:pPr lvl="1">
              <a:spcBef>
                <a:spcPts val="0"/>
              </a:spcBef>
              <a:buClr>
                <a:srgbClr val="BF9000"/>
              </a:buClr>
              <a:buChar char="•"/>
            </a:pPr>
            <a:r>
              <a:rPr lang="nl-NL" dirty="0">
                <a:solidFill>
                  <a:srgbClr val="BF9000"/>
                </a:solidFill>
                <a:hlinkClick r:id="rId4"/>
              </a:rPr>
              <a:t>Ipsos</a:t>
            </a:r>
            <a:r>
              <a:rPr lang="nl-NL" dirty="0">
                <a:solidFill>
                  <a:srgbClr val="BF9000"/>
                </a:solidFill>
              </a:rPr>
              <a:t>: vertrouwen is gedaald</a:t>
            </a:r>
          </a:p>
          <a:p>
            <a:pPr lvl="1">
              <a:spcBef>
                <a:spcPts val="0"/>
              </a:spcBef>
              <a:buClr>
                <a:srgbClr val="BF9000"/>
              </a:buClr>
              <a:buFont typeface="Arial"/>
              <a:buChar char="•"/>
            </a:pPr>
            <a:r>
              <a:rPr lang="nl-NL" dirty="0">
                <a:solidFill>
                  <a:srgbClr val="BF9000"/>
                </a:solidFill>
              </a:rPr>
              <a:t>Hoogleraar sociologie </a:t>
            </a:r>
            <a:r>
              <a:rPr lang="nl-NL" dirty="0" err="1">
                <a:solidFill>
                  <a:srgbClr val="BF9000"/>
                </a:solidFill>
              </a:rPr>
              <a:t>Engbersen</a:t>
            </a:r>
            <a:r>
              <a:rPr lang="nl-NL" dirty="0">
                <a:solidFill>
                  <a:srgbClr val="BF9000"/>
                </a:solidFill>
              </a:rPr>
              <a:t>: drie oorzaken voor dit dalende vertrouwen: </a:t>
            </a:r>
            <a:br>
              <a:rPr lang="nl-NL" dirty="0">
                <a:solidFill>
                  <a:srgbClr val="BF9000"/>
                </a:solidFill>
              </a:rPr>
            </a:br>
            <a:r>
              <a:rPr lang="nl-NL" dirty="0">
                <a:solidFill>
                  <a:srgbClr val="BF9000"/>
                </a:solidFill>
              </a:rPr>
              <a:t>1) coronabeleid (wisselend), </a:t>
            </a:r>
            <a:br>
              <a:rPr lang="nl-NL" dirty="0">
                <a:solidFill>
                  <a:srgbClr val="BF9000"/>
                </a:solidFill>
              </a:rPr>
            </a:br>
            <a:r>
              <a:rPr lang="nl-NL" dirty="0">
                <a:solidFill>
                  <a:srgbClr val="BF9000"/>
                </a:solidFill>
              </a:rPr>
              <a:t>2) affaires (zoals toeslagen en Afghanistan) en </a:t>
            </a:r>
            <a:br>
              <a:rPr lang="nl-NL" dirty="0">
                <a:solidFill>
                  <a:srgbClr val="BF9000"/>
                </a:solidFill>
              </a:rPr>
            </a:br>
            <a:r>
              <a:rPr lang="nl-NL" dirty="0">
                <a:solidFill>
                  <a:srgbClr val="BF9000"/>
                </a:solidFill>
              </a:rPr>
              <a:t>3) huidige coalitievorming</a:t>
            </a:r>
          </a:p>
          <a:p>
            <a:pPr lvl="1">
              <a:spcBef>
                <a:spcPts val="0"/>
              </a:spcBef>
              <a:buClr>
                <a:srgbClr val="BF9000"/>
              </a:buClr>
              <a:buChar char="•"/>
            </a:pPr>
            <a:r>
              <a:rPr lang="nl-NL" dirty="0">
                <a:solidFill>
                  <a:srgbClr val="BF9000"/>
                </a:solidFill>
              </a:rPr>
              <a:t>Hoogleraar politicologie Van der Meer: </a:t>
            </a:r>
            <a:br>
              <a:rPr lang="nl-NL" dirty="0">
                <a:solidFill>
                  <a:srgbClr val="BF9000"/>
                </a:solidFill>
              </a:rPr>
            </a:br>
            <a:r>
              <a:rPr lang="nl-NL" dirty="0">
                <a:solidFill>
                  <a:srgbClr val="BF9000"/>
                </a:solidFill>
              </a:rPr>
              <a:t>‘Geen zorgen, vertrouwen was in 2020 juist heel hoog (door corona)’. </a:t>
            </a:r>
            <a:br>
              <a:rPr lang="nl-NL" dirty="0">
                <a:solidFill>
                  <a:srgbClr val="BF9000"/>
                </a:solidFill>
              </a:rPr>
            </a:br>
            <a:r>
              <a:rPr lang="nl-NL" dirty="0">
                <a:solidFill>
                  <a:srgbClr val="BF9000"/>
                </a:solidFill>
              </a:rPr>
              <a:t>Het belangrijkst voor vertrouwen is onpartijdige overheid en evenredige vertegenwoordiging en dat is over het algemeen in orde in NL. Het cijfer nu (dip in vertrouwen) is veel meer een korte-termijn-effect, aldus Van der Meer.</a:t>
            </a:r>
          </a:p>
          <a:p>
            <a:pPr marL="457200" lvl="0" indent="-228600" algn="l" rtl="0">
              <a:lnSpc>
                <a:spcPct val="115000"/>
              </a:lnSpc>
              <a:spcBef>
                <a:spcPts val="0"/>
              </a:spcBef>
              <a:spcAft>
                <a:spcPts val="0"/>
              </a:spcAft>
              <a:buClr>
                <a:srgbClr val="BF9000"/>
              </a:buClr>
              <a:buSzPts val="1800"/>
              <a:buNone/>
            </a:pPr>
            <a:endParaRPr lang="nl-NL" dirty="0">
              <a:solidFill>
                <a:srgbClr val="BF9000"/>
              </a:solidFill>
            </a:endParaRPr>
          </a:p>
          <a:p>
            <a:pPr marL="457200" lvl="0" indent="-228600" algn="l" rtl="0">
              <a:lnSpc>
                <a:spcPct val="115000"/>
              </a:lnSpc>
              <a:spcBef>
                <a:spcPts val="0"/>
              </a:spcBef>
              <a:spcAft>
                <a:spcPts val="0"/>
              </a:spcAft>
              <a:buClr>
                <a:srgbClr val="BF9000"/>
              </a:buClr>
              <a:buSzPts val="1800"/>
              <a:buNone/>
            </a:pPr>
            <a:endParaRPr dirty="0">
              <a:solidFill>
                <a:srgbClr val="BF9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14"/>
        <p:cNvGrpSpPr/>
        <p:nvPr/>
      </p:nvGrpSpPr>
      <p:grpSpPr>
        <a:xfrm>
          <a:off x="0" y="0"/>
          <a:ext cx="0" cy="0"/>
          <a:chOff x="0" y="0"/>
          <a:chExt cx="0" cy="0"/>
        </a:xfrm>
      </p:grpSpPr>
      <p:sp>
        <p:nvSpPr>
          <p:cNvPr id="115" name="Google Shape;115;gef71c53559_0_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dirty="0">
                <a:solidFill>
                  <a:schemeClr val="lt1"/>
                </a:solidFill>
              </a:rPr>
              <a:t>Vertrouwen vragen</a:t>
            </a:r>
            <a:endParaRPr dirty="0">
              <a:solidFill>
                <a:schemeClr val="lt1"/>
              </a:solidFill>
            </a:endParaRPr>
          </a:p>
        </p:txBody>
      </p:sp>
      <p:sp>
        <p:nvSpPr>
          <p:cNvPr id="116" name="Google Shape;116;gef71c53559_0_30"/>
          <p:cNvSpPr txBox="1">
            <a:spLocks noGrp="1"/>
          </p:cNvSpPr>
          <p:nvPr>
            <p:ph type="body" idx="1"/>
          </p:nvPr>
        </p:nvSpPr>
        <p:spPr>
          <a:xfrm>
            <a:off x="311700" y="1152474"/>
            <a:ext cx="8520600" cy="3333000"/>
          </a:xfrm>
          <a:prstGeom prst="rect">
            <a:avLst/>
          </a:prstGeom>
          <a:noFill/>
          <a:ln>
            <a:noFill/>
          </a:ln>
        </p:spPr>
        <p:txBody>
          <a:bodyPr spcFirstLastPara="1" wrap="square" lIns="91425" tIns="91425" rIns="91425" bIns="91425" anchor="t" anchorCtr="0">
            <a:noAutofit/>
          </a:bodyPr>
          <a:lstStyle/>
          <a:p>
            <a:pPr lvl="0">
              <a:buClr>
                <a:srgbClr val="BF9000"/>
              </a:buClr>
            </a:pPr>
            <a:r>
              <a:rPr lang="nl-NL" dirty="0">
                <a:solidFill>
                  <a:srgbClr val="BF9000"/>
                </a:solidFill>
              </a:rPr>
              <a:t>Vertrouwen in de politiek?</a:t>
            </a:r>
          </a:p>
          <a:p>
            <a:pPr>
              <a:buClr>
                <a:srgbClr val="BF9000"/>
              </a:buClr>
              <a:buFont typeface="Arial"/>
              <a:buAutoNum type="arabicParenR"/>
            </a:pPr>
            <a:r>
              <a:rPr lang="nl-NL" dirty="0">
                <a:solidFill>
                  <a:srgbClr val="BF9000"/>
                </a:solidFill>
              </a:rPr>
              <a:t>Hoeveel vertrouwen in de politiek heb jij als oplosser van maatschappelijke problemen?</a:t>
            </a:r>
          </a:p>
          <a:p>
            <a:pPr>
              <a:buClr>
                <a:srgbClr val="BF9000"/>
              </a:buClr>
              <a:buFont typeface="Arial"/>
              <a:buAutoNum type="arabicParenR"/>
            </a:pPr>
            <a:r>
              <a:rPr lang="nl-NL" dirty="0">
                <a:solidFill>
                  <a:srgbClr val="BF9000"/>
                </a:solidFill>
              </a:rPr>
              <a:t>Hoe kunnen politici meer vertrouwen krijgen van jou? </a:t>
            </a:r>
          </a:p>
          <a:p>
            <a:pPr>
              <a:buClr>
                <a:srgbClr val="BF9000"/>
              </a:buClr>
              <a:buFont typeface="Arial"/>
              <a:buAutoNum type="arabicParenR"/>
            </a:pPr>
            <a:r>
              <a:rPr lang="nl-NL" dirty="0">
                <a:solidFill>
                  <a:srgbClr val="BF9000"/>
                </a:solidFill>
              </a:rPr>
              <a:t>Hoe kunnen politici meer vertrouwen krijgen van de samenleving?</a:t>
            </a:r>
          </a:p>
          <a:p>
            <a:pPr marL="457200" marR="0" lvl="0" indent="-342900" algn="l" rtl="0">
              <a:lnSpc>
                <a:spcPct val="115000"/>
              </a:lnSpc>
              <a:spcBef>
                <a:spcPts val="0"/>
              </a:spcBef>
              <a:spcAft>
                <a:spcPts val="0"/>
              </a:spcAft>
              <a:buClr>
                <a:srgbClr val="BF9000"/>
              </a:buClr>
              <a:buSzPts val="1800"/>
              <a:buAutoNum type="arabicParenR"/>
            </a:pPr>
            <a:endParaRPr dirty="0">
              <a:solidFill>
                <a:srgbClr val="BF9000"/>
              </a:solidFill>
            </a:endParaRPr>
          </a:p>
          <a:p>
            <a:pPr marL="457200" lvl="0" indent="-228600" algn="l" rtl="0">
              <a:lnSpc>
                <a:spcPct val="115000"/>
              </a:lnSpc>
              <a:spcBef>
                <a:spcPts val="0"/>
              </a:spcBef>
              <a:spcAft>
                <a:spcPts val="0"/>
              </a:spcAft>
              <a:buClr>
                <a:srgbClr val="BF9000"/>
              </a:buClr>
              <a:buSzPts val="1800"/>
              <a:buNone/>
            </a:pPr>
            <a:endParaRPr lang="nl-NL" dirty="0">
              <a:solidFill>
                <a:srgbClr val="BF9000"/>
              </a:solidFill>
            </a:endParaRPr>
          </a:p>
          <a:p>
            <a:pPr marL="457200" lvl="0" indent="-228600" algn="l" rtl="0">
              <a:lnSpc>
                <a:spcPct val="115000"/>
              </a:lnSpc>
              <a:spcBef>
                <a:spcPts val="0"/>
              </a:spcBef>
              <a:spcAft>
                <a:spcPts val="0"/>
              </a:spcAft>
              <a:buClr>
                <a:srgbClr val="BF9000"/>
              </a:buClr>
              <a:buSzPts val="1800"/>
              <a:buNone/>
            </a:pPr>
            <a:endParaRPr dirty="0">
              <a:solidFill>
                <a:srgbClr val="BF9000"/>
              </a:solidFill>
            </a:endParaRPr>
          </a:p>
        </p:txBody>
      </p:sp>
    </p:spTree>
    <p:extLst>
      <p:ext uri="{BB962C8B-B14F-4D97-AF65-F5344CB8AC3E}">
        <p14:creationId xmlns:p14="http://schemas.microsoft.com/office/powerpoint/2010/main" val="367553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14"/>
        <p:cNvGrpSpPr/>
        <p:nvPr/>
      </p:nvGrpSpPr>
      <p:grpSpPr>
        <a:xfrm>
          <a:off x="0" y="0"/>
          <a:ext cx="0" cy="0"/>
          <a:chOff x="0" y="0"/>
          <a:chExt cx="0" cy="0"/>
        </a:xfrm>
      </p:grpSpPr>
      <p:sp>
        <p:nvSpPr>
          <p:cNvPr id="115" name="Google Shape;115;gef71c53559_0_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Vragen (1/3)</a:t>
            </a:r>
            <a:endParaRPr>
              <a:solidFill>
                <a:schemeClr val="lt1"/>
              </a:solidFill>
            </a:endParaRPr>
          </a:p>
        </p:txBody>
      </p:sp>
      <p:sp>
        <p:nvSpPr>
          <p:cNvPr id="116" name="Google Shape;116;gef71c53559_0_30"/>
          <p:cNvSpPr txBox="1">
            <a:spLocks noGrp="1"/>
          </p:cNvSpPr>
          <p:nvPr>
            <p:ph type="body" idx="1"/>
          </p:nvPr>
        </p:nvSpPr>
        <p:spPr>
          <a:xfrm>
            <a:off x="311700" y="1152474"/>
            <a:ext cx="8520600" cy="3333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AutoNum type="arabicParenR"/>
            </a:pPr>
            <a:r>
              <a:rPr lang="nl-NL" dirty="0">
                <a:solidFill>
                  <a:srgbClr val="BF9000"/>
                </a:solidFill>
              </a:rPr>
              <a:t>Over welke onderwerpen gaat het in de Troonrede? Noem er minimaal 2.</a:t>
            </a:r>
            <a:endParaRPr dirty="0">
              <a:solidFill>
                <a:srgbClr val="BF9000"/>
              </a:solidFill>
            </a:endParaRPr>
          </a:p>
          <a:p>
            <a:pPr marL="457200" marR="0" lvl="0" indent="-342900" algn="l" rtl="0">
              <a:lnSpc>
                <a:spcPct val="115000"/>
              </a:lnSpc>
              <a:spcBef>
                <a:spcPts val="0"/>
              </a:spcBef>
              <a:spcAft>
                <a:spcPts val="0"/>
              </a:spcAft>
              <a:buClr>
                <a:srgbClr val="BF9000"/>
              </a:buClr>
              <a:buSzPts val="1800"/>
              <a:buAutoNum type="arabicParenR"/>
            </a:pPr>
            <a:r>
              <a:rPr lang="nl-NL" dirty="0">
                <a:solidFill>
                  <a:srgbClr val="BF9000"/>
                </a:solidFill>
              </a:rPr>
              <a:t>Waarom gaat de overheid over die onderwerpen?</a:t>
            </a:r>
            <a:endParaRPr dirty="0">
              <a:solidFill>
                <a:srgbClr val="BF9000"/>
              </a:solidFill>
            </a:endParaRPr>
          </a:p>
          <a:p>
            <a:pPr marL="457200" marR="0" lvl="0" indent="-342900" algn="l" rtl="0">
              <a:lnSpc>
                <a:spcPct val="115000"/>
              </a:lnSpc>
              <a:spcBef>
                <a:spcPts val="0"/>
              </a:spcBef>
              <a:spcAft>
                <a:spcPts val="0"/>
              </a:spcAft>
              <a:buClr>
                <a:srgbClr val="BF9000"/>
              </a:buClr>
              <a:buSzPts val="1800"/>
              <a:buAutoNum type="arabicParenR"/>
            </a:pPr>
            <a:r>
              <a:rPr lang="nl-NL" dirty="0">
                <a:solidFill>
                  <a:srgbClr val="BF9000"/>
                </a:solidFill>
              </a:rPr>
              <a:t>Welke waarden herken je in de troonrede?</a:t>
            </a:r>
            <a:endParaRPr dirty="0">
              <a:solidFill>
                <a:srgbClr val="BF9000"/>
              </a:solidFill>
            </a:endParaRPr>
          </a:p>
          <a:p>
            <a:pPr marL="0" marR="0" lvl="0" indent="0" algn="l" rtl="0">
              <a:lnSpc>
                <a:spcPct val="115000"/>
              </a:lnSpc>
              <a:spcBef>
                <a:spcPts val="0"/>
              </a:spcBef>
              <a:spcAft>
                <a:spcPts val="0"/>
              </a:spcAft>
              <a:buNone/>
            </a:pPr>
            <a:endParaRPr lang="nl-NL" dirty="0">
              <a:solidFill>
                <a:srgbClr val="BF9000"/>
              </a:solidFill>
            </a:endParaRPr>
          </a:p>
          <a:p>
            <a:pPr marL="0" marR="0" lvl="0" indent="0" algn="l" rtl="0">
              <a:lnSpc>
                <a:spcPct val="115000"/>
              </a:lnSpc>
              <a:spcBef>
                <a:spcPts val="0"/>
              </a:spcBef>
              <a:spcAft>
                <a:spcPts val="0"/>
              </a:spcAft>
              <a:buNone/>
            </a:pPr>
            <a:r>
              <a:rPr lang="nl-NL" dirty="0">
                <a:solidFill>
                  <a:srgbClr val="BF9000"/>
                </a:solidFill>
              </a:rPr>
              <a:t>‘Keuzes maken’ is belangrijk tijdens het maken van een miljoenennota. </a:t>
            </a:r>
            <a:endParaRPr dirty="0">
              <a:solidFill>
                <a:srgbClr val="BF9000"/>
              </a:solidFill>
            </a:endParaRPr>
          </a:p>
          <a:p>
            <a:pPr marL="457200" marR="0" lvl="0" indent="-342900" algn="l" rtl="0">
              <a:lnSpc>
                <a:spcPct val="115000"/>
              </a:lnSpc>
              <a:spcBef>
                <a:spcPts val="0"/>
              </a:spcBef>
              <a:spcAft>
                <a:spcPts val="0"/>
              </a:spcAft>
              <a:buClr>
                <a:srgbClr val="BF9000"/>
              </a:buClr>
              <a:buSzPts val="1800"/>
              <a:buFont typeface="+mj-lt"/>
              <a:buAutoNum type="arabicParenR" startAt="4"/>
            </a:pPr>
            <a:r>
              <a:rPr lang="nl-NL" dirty="0">
                <a:solidFill>
                  <a:srgbClr val="BF9000"/>
                </a:solidFill>
              </a:rPr>
              <a:t>Om wat voor keuzes gaat het?</a:t>
            </a:r>
            <a:endParaRPr dirty="0">
              <a:solidFill>
                <a:srgbClr val="BF9000"/>
              </a:solidFill>
            </a:endParaRPr>
          </a:p>
          <a:p>
            <a:pPr marL="457200" marR="0" lvl="0" indent="-342900" algn="l" rtl="0">
              <a:lnSpc>
                <a:spcPct val="115000"/>
              </a:lnSpc>
              <a:spcBef>
                <a:spcPts val="0"/>
              </a:spcBef>
              <a:spcAft>
                <a:spcPts val="0"/>
              </a:spcAft>
              <a:buClr>
                <a:srgbClr val="BF9000"/>
              </a:buClr>
              <a:buSzPts val="1800"/>
              <a:buAutoNum type="arabicParenR" startAt="4"/>
            </a:pPr>
            <a:r>
              <a:rPr lang="nl-NL" dirty="0">
                <a:solidFill>
                  <a:srgbClr val="BF9000"/>
                </a:solidFill>
              </a:rPr>
              <a:t>Bedenk een dilemma voor de overheid. Maak daar een AWB-schema van waarbij de overheid twee keer de A is.</a:t>
            </a:r>
            <a:endParaRPr dirty="0">
              <a:solidFill>
                <a:srgbClr val="BF9000"/>
              </a:solidFill>
            </a:endParaRPr>
          </a:p>
          <a:p>
            <a:pPr marL="457200" marR="0" lvl="0" indent="-342900" algn="l" rtl="0">
              <a:lnSpc>
                <a:spcPct val="115000"/>
              </a:lnSpc>
              <a:spcBef>
                <a:spcPts val="0"/>
              </a:spcBef>
              <a:spcAft>
                <a:spcPts val="0"/>
              </a:spcAft>
              <a:buClr>
                <a:srgbClr val="BF9000"/>
              </a:buClr>
              <a:buSzPts val="1800"/>
              <a:buAutoNum type="arabicParenR" startAt="4"/>
            </a:pPr>
            <a:r>
              <a:rPr lang="nl-NL" dirty="0">
                <a:solidFill>
                  <a:srgbClr val="BF9000"/>
                </a:solidFill>
              </a:rPr>
              <a:t>Welke functie van massamedia herken je bij Prinsjesdag? Licht kort toe. </a:t>
            </a:r>
            <a:endParaRPr dirty="0">
              <a:solidFill>
                <a:srgbClr val="BF9000"/>
              </a:solidFill>
            </a:endParaRPr>
          </a:p>
          <a:p>
            <a:pPr marL="457200" marR="0" lvl="0" indent="-342900" algn="l" rtl="0">
              <a:lnSpc>
                <a:spcPct val="115000"/>
              </a:lnSpc>
              <a:spcBef>
                <a:spcPts val="0"/>
              </a:spcBef>
              <a:spcAft>
                <a:spcPts val="0"/>
              </a:spcAft>
              <a:buClr>
                <a:srgbClr val="BF9000"/>
              </a:buClr>
              <a:buSzPts val="1800"/>
              <a:buAutoNum type="arabicParenR" startAt="4"/>
            </a:pPr>
            <a:r>
              <a:rPr lang="nl-NL" dirty="0">
                <a:solidFill>
                  <a:schemeClr val="accent1">
                    <a:lumMod val="50000"/>
                  </a:schemeClr>
                </a:solidFill>
              </a:rPr>
              <a:t>En welke functie van massamedia voor de samenleving? Licht kort toe.</a:t>
            </a:r>
            <a:endParaRPr dirty="0">
              <a:solidFill>
                <a:schemeClr val="accent1">
                  <a:lumMod val="50000"/>
                </a:schemeClr>
              </a:solidFill>
            </a:endParaRPr>
          </a:p>
          <a:p>
            <a:pPr marL="457200" lvl="0" indent="0" algn="l" rtl="0">
              <a:lnSpc>
                <a:spcPct val="115000"/>
              </a:lnSpc>
              <a:spcBef>
                <a:spcPts val="0"/>
              </a:spcBef>
              <a:spcAft>
                <a:spcPts val="0"/>
              </a:spcAft>
              <a:buNone/>
            </a:pPr>
            <a:r>
              <a:rPr lang="nl-NL" dirty="0">
                <a:solidFill>
                  <a:srgbClr val="BF9000"/>
                </a:solidFill>
              </a:rPr>
              <a:t> </a:t>
            </a:r>
            <a:endParaRPr dirty="0">
              <a:solidFill>
                <a:srgbClr val="BF9000"/>
              </a:solidFill>
            </a:endParaRPr>
          </a:p>
          <a:p>
            <a:pPr marL="114300" lvl="0" indent="0" algn="l" rtl="0">
              <a:lnSpc>
                <a:spcPct val="115000"/>
              </a:lnSpc>
              <a:spcBef>
                <a:spcPts val="0"/>
              </a:spcBef>
              <a:spcAft>
                <a:spcPts val="0"/>
              </a:spcAft>
              <a:buClr>
                <a:srgbClr val="BF9000"/>
              </a:buClr>
              <a:buSzPts val="1800"/>
              <a:buNone/>
            </a:pPr>
            <a:endParaRPr dirty="0">
              <a:solidFill>
                <a:srgbClr val="BF9000"/>
              </a:solidFill>
            </a:endParaRPr>
          </a:p>
          <a:p>
            <a:pPr marL="457200" lvl="0" indent="-228600" algn="l" rtl="0">
              <a:lnSpc>
                <a:spcPct val="115000"/>
              </a:lnSpc>
              <a:spcBef>
                <a:spcPts val="0"/>
              </a:spcBef>
              <a:spcAft>
                <a:spcPts val="0"/>
              </a:spcAft>
              <a:buClr>
                <a:srgbClr val="BF9000"/>
              </a:buClr>
              <a:buSzPts val="1800"/>
              <a:buNone/>
            </a:pPr>
            <a:endParaRPr dirty="0">
              <a:solidFill>
                <a:srgbClr val="BF9000"/>
              </a:solidFill>
            </a:endParaRPr>
          </a:p>
        </p:txBody>
      </p:sp>
    </p:spTree>
    <p:extLst>
      <p:ext uri="{BB962C8B-B14F-4D97-AF65-F5344CB8AC3E}">
        <p14:creationId xmlns:p14="http://schemas.microsoft.com/office/powerpoint/2010/main" val="505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20"/>
        <p:cNvGrpSpPr/>
        <p:nvPr/>
      </p:nvGrpSpPr>
      <p:grpSpPr>
        <a:xfrm>
          <a:off x="0" y="0"/>
          <a:ext cx="0" cy="0"/>
          <a:chOff x="0" y="0"/>
          <a:chExt cx="0" cy="0"/>
        </a:xfrm>
      </p:grpSpPr>
      <p:sp>
        <p:nvSpPr>
          <p:cNvPr id="121" name="Google Shape;121;gef71c53559_0_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Vragen (2/3)</a:t>
            </a:r>
            <a:endParaRPr>
              <a:solidFill>
                <a:schemeClr val="lt1"/>
              </a:solidFill>
            </a:endParaRPr>
          </a:p>
        </p:txBody>
      </p:sp>
      <p:sp>
        <p:nvSpPr>
          <p:cNvPr id="122" name="Google Shape;122;gef71c53559_0_37"/>
          <p:cNvSpPr txBox="1">
            <a:spLocks noGrp="1"/>
          </p:cNvSpPr>
          <p:nvPr>
            <p:ph type="body" idx="1"/>
          </p:nvPr>
        </p:nvSpPr>
        <p:spPr>
          <a:xfrm>
            <a:off x="311700" y="1152475"/>
            <a:ext cx="8520600" cy="4034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AutoNum type="arabicParenR"/>
            </a:pPr>
            <a:r>
              <a:rPr lang="nl-NL" dirty="0">
                <a:solidFill>
                  <a:srgbClr val="BF9000"/>
                </a:solidFill>
              </a:rPr>
              <a:t>Over welke onderwerpen gaat het in de troonrede? Noem er minimaal 2.</a:t>
            </a:r>
            <a:endParaRPr dirty="0">
              <a:solidFill>
                <a:srgbClr val="BF9000"/>
              </a:solidFill>
            </a:endParaRPr>
          </a:p>
          <a:p>
            <a:pPr marL="457200" marR="0" lvl="0" indent="-342900" algn="l" rtl="0">
              <a:lnSpc>
                <a:spcPct val="115000"/>
              </a:lnSpc>
              <a:spcBef>
                <a:spcPts val="0"/>
              </a:spcBef>
              <a:spcAft>
                <a:spcPts val="0"/>
              </a:spcAft>
              <a:buClr>
                <a:srgbClr val="BF9000"/>
              </a:buClr>
              <a:buSzPts val="1800"/>
              <a:buAutoNum type="arabicParenR"/>
            </a:pPr>
            <a:r>
              <a:rPr lang="nl-NL" dirty="0">
                <a:solidFill>
                  <a:srgbClr val="BF9000"/>
                </a:solidFill>
              </a:rPr>
              <a:t>Welke waarden herken je in de troonrede?</a:t>
            </a:r>
          </a:p>
          <a:p>
            <a:pPr marL="114300" marR="0" lvl="0" indent="0" algn="l" rtl="0">
              <a:lnSpc>
                <a:spcPct val="115000"/>
              </a:lnSpc>
              <a:spcBef>
                <a:spcPts val="0"/>
              </a:spcBef>
              <a:spcAft>
                <a:spcPts val="0"/>
              </a:spcAft>
              <a:buClr>
                <a:srgbClr val="BF9000"/>
              </a:buClr>
              <a:buSzPts val="1800"/>
              <a:buNone/>
            </a:pPr>
            <a:endParaRPr lang="nl-NL" dirty="0">
              <a:solidFill>
                <a:srgbClr val="BF9000"/>
              </a:solidFill>
            </a:endParaRPr>
          </a:p>
          <a:p>
            <a:pPr marL="114300" marR="0" lvl="0" indent="0" algn="l" rtl="0">
              <a:lnSpc>
                <a:spcPct val="115000"/>
              </a:lnSpc>
              <a:spcBef>
                <a:spcPts val="0"/>
              </a:spcBef>
              <a:spcAft>
                <a:spcPts val="0"/>
              </a:spcAft>
              <a:buClr>
                <a:srgbClr val="BF9000"/>
              </a:buClr>
              <a:buSzPts val="1800"/>
              <a:buNone/>
            </a:pPr>
            <a:r>
              <a:rPr lang="nl-NL" dirty="0">
                <a:solidFill>
                  <a:srgbClr val="BF9000"/>
                </a:solidFill>
              </a:rPr>
              <a:t>Met Prinsjesdag wordt de begroting gepresenteerd. </a:t>
            </a:r>
          </a:p>
          <a:p>
            <a:pPr marL="457200" marR="0" lvl="0" indent="-342900" algn="l" rtl="0">
              <a:lnSpc>
                <a:spcPct val="115000"/>
              </a:lnSpc>
              <a:spcBef>
                <a:spcPts val="0"/>
              </a:spcBef>
              <a:spcAft>
                <a:spcPts val="0"/>
              </a:spcAft>
              <a:buClr>
                <a:srgbClr val="BF9000"/>
              </a:buClr>
              <a:buSzPts val="1800"/>
              <a:buFont typeface="+mj-lt"/>
              <a:buAutoNum type="arabicParenR" startAt="3"/>
            </a:pPr>
            <a:r>
              <a:rPr lang="nl-NL" dirty="0">
                <a:solidFill>
                  <a:srgbClr val="BF9000"/>
                </a:solidFill>
              </a:rPr>
              <a:t>Leg uit waarom je bij het maken van een begroting moet kiezen tussen verschillende waarden en belangen. </a:t>
            </a:r>
            <a:endParaRPr dirty="0">
              <a:solidFill>
                <a:srgbClr val="BF9000"/>
              </a:solidFill>
            </a:endParaRPr>
          </a:p>
          <a:p>
            <a:pPr marL="457200" marR="0" lvl="0" indent="-342900" algn="l" rtl="0">
              <a:lnSpc>
                <a:spcPct val="115000"/>
              </a:lnSpc>
              <a:spcBef>
                <a:spcPts val="0"/>
              </a:spcBef>
              <a:spcAft>
                <a:spcPts val="0"/>
              </a:spcAft>
              <a:buClr>
                <a:srgbClr val="BF9000"/>
              </a:buClr>
              <a:buSzPts val="1800"/>
              <a:buAutoNum type="arabicParenR" startAt="3"/>
            </a:pPr>
            <a:r>
              <a:rPr lang="nl-NL" dirty="0">
                <a:solidFill>
                  <a:srgbClr val="BF9000"/>
                </a:solidFill>
              </a:rPr>
              <a:t>Bedenk een dilemma voor de overheid. Maak er een AWB-schema van.</a:t>
            </a:r>
            <a:endParaRPr dirty="0">
              <a:solidFill>
                <a:srgbClr val="BF9000"/>
              </a:solidFill>
            </a:endParaRPr>
          </a:p>
          <a:p>
            <a:pPr marL="457200" marR="0" lvl="0" indent="-342900" algn="l" rtl="0">
              <a:lnSpc>
                <a:spcPct val="115000"/>
              </a:lnSpc>
              <a:spcBef>
                <a:spcPts val="0"/>
              </a:spcBef>
              <a:spcAft>
                <a:spcPts val="0"/>
              </a:spcAft>
              <a:buClr>
                <a:srgbClr val="BF9000"/>
              </a:buClr>
              <a:buSzPts val="1800"/>
              <a:buAutoNum type="arabicParenR" startAt="3"/>
            </a:pPr>
            <a:r>
              <a:rPr lang="nl-NL" dirty="0">
                <a:solidFill>
                  <a:srgbClr val="BF9000"/>
                </a:solidFill>
              </a:rPr>
              <a:t>Licht kort voor twee actoren de gevolgen toe van deze Miljoenennota.</a:t>
            </a:r>
            <a:endParaRPr dirty="0">
              <a:solidFill>
                <a:srgbClr val="BF9000"/>
              </a:solidFill>
            </a:endParaRPr>
          </a:p>
          <a:p>
            <a:pPr marL="457200" marR="0" lvl="0" indent="-342900" algn="l" rtl="0">
              <a:lnSpc>
                <a:spcPct val="115000"/>
              </a:lnSpc>
              <a:spcBef>
                <a:spcPts val="0"/>
              </a:spcBef>
              <a:spcAft>
                <a:spcPts val="0"/>
              </a:spcAft>
              <a:buClr>
                <a:srgbClr val="7F6000"/>
              </a:buClr>
              <a:buSzPts val="1800"/>
              <a:buAutoNum type="arabicParenR" startAt="3"/>
            </a:pPr>
            <a:r>
              <a:rPr lang="nl-NL" dirty="0">
                <a:solidFill>
                  <a:srgbClr val="7F6000"/>
                </a:solidFill>
              </a:rPr>
              <a:t>Maak een AWB-schema van een botsing tussen twee politieke partijen (in de reacties na afloop).</a:t>
            </a:r>
            <a:endParaRPr dirty="0">
              <a:solidFill>
                <a:srgbClr val="7F6000"/>
              </a:solidFill>
            </a:endParaRPr>
          </a:p>
          <a:p>
            <a:pPr marL="457200" marR="0" lvl="0" indent="-342900" algn="l" rtl="0">
              <a:lnSpc>
                <a:spcPct val="115000"/>
              </a:lnSpc>
              <a:spcBef>
                <a:spcPts val="0"/>
              </a:spcBef>
              <a:spcAft>
                <a:spcPts val="0"/>
              </a:spcAft>
              <a:buClr>
                <a:srgbClr val="7F6000"/>
              </a:buClr>
              <a:buSzPts val="1800"/>
              <a:buAutoNum type="arabicParenR" startAt="3"/>
            </a:pPr>
            <a:r>
              <a:rPr lang="nl-NL" dirty="0">
                <a:solidFill>
                  <a:srgbClr val="7F6000"/>
                </a:solidFill>
              </a:rPr>
              <a:t>Noem een maatschappelijk probleem dat besproken is. Licht toe waarom het een maatschappelijk probleem is.</a:t>
            </a:r>
            <a:endParaRPr dirty="0">
              <a:solidFill>
                <a:srgbClr val="7F6000"/>
              </a:solidFill>
            </a:endParaRPr>
          </a:p>
          <a:p>
            <a:pPr marL="0" marR="0" lvl="0" indent="0" algn="l" rtl="0">
              <a:lnSpc>
                <a:spcPct val="115000"/>
              </a:lnSpc>
              <a:spcBef>
                <a:spcPts val="0"/>
              </a:spcBef>
              <a:spcAft>
                <a:spcPts val="0"/>
              </a:spcAft>
              <a:buNone/>
            </a:pPr>
            <a:endParaRPr dirty="0">
              <a:solidFill>
                <a:srgbClr val="BF9000"/>
              </a:solidFill>
            </a:endParaRPr>
          </a:p>
          <a:p>
            <a:pPr marL="0" marR="0" lvl="0" indent="0" algn="l" rtl="0">
              <a:lnSpc>
                <a:spcPct val="115000"/>
              </a:lnSpc>
              <a:spcBef>
                <a:spcPts val="0"/>
              </a:spcBef>
              <a:spcAft>
                <a:spcPts val="0"/>
              </a:spcAft>
              <a:buNone/>
            </a:pPr>
            <a:endParaRPr dirty="0">
              <a:solidFill>
                <a:srgbClr val="BF9000"/>
              </a:solidFill>
            </a:endParaRPr>
          </a:p>
          <a:p>
            <a:pPr marL="457200" lvl="0" indent="0" algn="l" rtl="0">
              <a:lnSpc>
                <a:spcPct val="115000"/>
              </a:lnSpc>
              <a:spcBef>
                <a:spcPts val="0"/>
              </a:spcBef>
              <a:spcAft>
                <a:spcPts val="0"/>
              </a:spcAft>
              <a:buNone/>
            </a:pPr>
            <a:r>
              <a:rPr lang="nl-NL" dirty="0">
                <a:solidFill>
                  <a:srgbClr val="BF9000"/>
                </a:solidFill>
              </a:rPr>
              <a:t> </a:t>
            </a:r>
            <a:endParaRPr dirty="0">
              <a:solidFill>
                <a:srgbClr val="BF9000"/>
              </a:solidFill>
            </a:endParaRPr>
          </a:p>
          <a:p>
            <a:pPr marL="114300" lvl="0" indent="0" algn="l" rtl="0">
              <a:lnSpc>
                <a:spcPct val="115000"/>
              </a:lnSpc>
              <a:spcBef>
                <a:spcPts val="0"/>
              </a:spcBef>
              <a:spcAft>
                <a:spcPts val="0"/>
              </a:spcAft>
              <a:buClr>
                <a:srgbClr val="BF9000"/>
              </a:buClr>
              <a:buSzPts val="1800"/>
              <a:buNone/>
            </a:pPr>
            <a:endParaRPr dirty="0">
              <a:solidFill>
                <a:srgbClr val="BF9000"/>
              </a:solidFill>
            </a:endParaRPr>
          </a:p>
          <a:p>
            <a:pPr marL="457200" lvl="0" indent="-228600" algn="l" rtl="0">
              <a:lnSpc>
                <a:spcPct val="115000"/>
              </a:lnSpc>
              <a:spcBef>
                <a:spcPts val="0"/>
              </a:spcBef>
              <a:spcAft>
                <a:spcPts val="0"/>
              </a:spcAft>
              <a:buClr>
                <a:srgbClr val="BF9000"/>
              </a:buClr>
              <a:buSzPts val="1800"/>
              <a:buNone/>
            </a:pPr>
            <a:endParaRPr dirty="0">
              <a:solidFill>
                <a:srgbClr val="BF9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26"/>
        <p:cNvGrpSpPr/>
        <p:nvPr/>
      </p:nvGrpSpPr>
      <p:grpSpPr>
        <a:xfrm>
          <a:off x="0" y="0"/>
          <a:ext cx="0" cy="0"/>
          <a:chOff x="0" y="0"/>
          <a:chExt cx="0" cy="0"/>
        </a:xfrm>
      </p:grpSpPr>
      <p:sp>
        <p:nvSpPr>
          <p:cNvPr id="127" name="Google Shape;127;gef71c53559_0_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Vragen (3/3)</a:t>
            </a:r>
            <a:endParaRPr>
              <a:solidFill>
                <a:schemeClr val="lt1"/>
              </a:solidFill>
            </a:endParaRPr>
          </a:p>
        </p:txBody>
      </p:sp>
      <p:sp>
        <p:nvSpPr>
          <p:cNvPr id="128" name="Google Shape;128;gef71c53559_0_42"/>
          <p:cNvSpPr txBox="1">
            <a:spLocks noGrp="1"/>
          </p:cNvSpPr>
          <p:nvPr>
            <p:ph type="body" idx="1"/>
          </p:nvPr>
        </p:nvSpPr>
        <p:spPr>
          <a:xfrm>
            <a:off x="311700" y="1152475"/>
            <a:ext cx="8756700" cy="4034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AutoNum type="arabicParenR"/>
            </a:pPr>
            <a:r>
              <a:rPr lang="nl-NL" dirty="0">
                <a:solidFill>
                  <a:srgbClr val="BF9000"/>
                </a:solidFill>
              </a:rPr>
              <a:t>Leg uit hoe maatschappelijk geluk terugkomt in de Troonrede.</a:t>
            </a:r>
            <a:endParaRPr dirty="0">
              <a:solidFill>
                <a:srgbClr val="BF9000"/>
              </a:solidFill>
            </a:endParaRPr>
          </a:p>
          <a:p>
            <a:pPr marL="0" marR="0" lvl="0" indent="0" algn="l" rtl="0">
              <a:lnSpc>
                <a:spcPct val="115000"/>
              </a:lnSpc>
              <a:spcBef>
                <a:spcPts val="0"/>
              </a:spcBef>
              <a:spcAft>
                <a:spcPts val="0"/>
              </a:spcAft>
              <a:buNone/>
            </a:pPr>
            <a:endParaRPr lang="nl-NL" dirty="0">
              <a:solidFill>
                <a:srgbClr val="BF9000"/>
              </a:solidFill>
            </a:endParaRPr>
          </a:p>
          <a:p>
            <a:pPr marL="0" marR="0" lvl="0" indent="0" algn="l" rtl="0">
              <a:lnSpc>
                <a:spcPct val="115000"/>
              </a:lnSpc>
              <a:spcBef>
                <a:spcPts val="0"/>
              </a:spcBef>
              <a:spcAft>
                <a:spcPts val="0"/>
              </a:spcAft>
              <a:buNone/>
            </a:pPr>
            <a:r>
              <a:rPr lang="nl-NL" dirty="0">
                <a:solidFill>
                  <a:srgbClr val="BF9000"/>
                </a:solidFill>
              </a:rPr>
              <a:t>De kernwaarden van Nederland zijn vrijheid, gelijkwaardigheid en solidariteit.</a:t>
            </a:r>
            <a:endParaRPr dirty="0">
              <a:solidFill>
                <a:srgbClr val="BF9000"/>
              </a:solidFill>
            </a:endParaRPr>
          </a:p>
          <a:p>
            <a:pPr marL="457200" marR="0" lvl="0" indent="-342900" algn="l" rtl="0">
              <a:lnSpc>
                <a:spcPct val="115000"/>
              </a:lnSpc>
              <a:spcBef>
                <a:spcPts val="0"/>
              </a:spcBef>
              <a:spcAft>
                <a:spcPts val="0"/>
              </a:spcAft>
              <a:buClr>
                <a:srgbClr val="BF9000"/>
              </a:buClr>
              <a:buSzPts val="1800"/>
              <a:buFont typeface="+mj-lt"/>
              <a:buAutoNum type="arabicParenR" startAt="2"/>
            </a:pPr>
            <a:r>
              <a:rPr lang="nl-NL" dirty="0">
                <a:solidFill>
                  <a:srgbClr val="BF9000"/>
                </a:solidFill>
              </a:rPr>
              <a:t>Leg voor elk van deze drie waarden uit of (en zo ja hoe) ze terugkomen in de Troonrede.</a:t>
            </a:r>
            <a:endParaRPr dirty="0">
              <a:solidFill>
                <a:srgbClr val="BF9000"/>
              </a:solidFill>
            </a:endParaRPr>
          </a:p>
          <a:p>
            <a:pPr marL="457200" marR="0" lvl="0" indent="-342900" algn="l" rtl="0">
              <a:lnSpc>
                <a:spcPct val="115000"/>
              </a:lnSpc>
              <a:spcBef>
                <a:spcPts val="0"/>
              </a:spcBef>
              <a:spcAft>
                <a:spcPts val="0"/>
              </a:spcAft>
              <a:buClr>
                <a:srgbClr val="BF9000"/>
              </a:buClr>
              <a:buSzPts val="1800"/>
              <a:buAutoNum type="arabicParenR" startAt="2"/>
            </a:pPr>
            <a:r>
              <a:rPr lang="nl-NL" dirty="0">
                <a:solidFill>
                  <a:srgbClr val="BF9000"/>
                </a:solidFill>
              </a:rPr>
              <a:t>Licht kort voor twee actoren de gevolgen toe van deze Miljoenennota.</a:t>
            </a:r>
            <a:endParaRPr dirty="0">
              <a:solidFill>
                <a:srgbClr val="BF9000"/>
              </a:solidFill>
            </a:endParaRPr>
          </a:p>
          <a:p>
            <a:pPr marL="457200" marR="0" lvl="0" indent="-342900" algn="l" rtl="0">
              <a:lnSpc>
                <a:spcPct val="115000"/>
              </a:lnSpc>
              <a:spcBef>
                <a:spcPts val="0"/>
              </a:spcBef>
              <a:spcAft>
                <a:spcPts val="0"/>
              </a:spcAft>
              <a:buClr>
                <a:srgbClr val="BF9000"/>
              </a:buClr>
              <a:buSzPts val="1800"/>
              <a:buAutoNum type="arabicParenR" startAt="2"/>
            </a:pPr>
            <a:r>
              <a:rPr lang="nl-NL" dirty="0">
                <a:solidFill>
                  <a:srgbClr val="BF9000"/>
                </a:solidFill>
              </a:rPr>
              <a:t>Maak een AWB-schema van een botsing tussen twee politieke partijen (in de reacties na afloop).</a:t>
            </a:r>
            <a:endParaRPr dirty="0">
              <a:solidFill>
                <a:srgbClr val="BF9000"/>
              </a:solidFill>
            </a:endParaRPr>
          </a:p>
          <a:p>
            <a:pPr marL="457200" marR="0" lvl="0" indent="-342900" algn="l" rtl="0">
              <a:lnSpc>
                <a:spcPct val="115000"/>
              </a:lnSpc>
              <a:spcBef>
                <a:spcPts val="0"/>
              </a:spcBef>
              <a:spcAft>
                <a:spcPts val="0"/>
              </a:spcAft>
              <a:buClr>
                <a:srgbClr val="7F6000"/>
              </a:buClr>
              <a:buSzPts val="1800"/>
              <a:buAutoNum type="arabicParenR" startAt="2"/>
            </a:pPr>
            <a:r>
              <a:rPr lang="nl-NL" dirty="0">
                <a:solidFill>
                  <a:srgbClr val="7F6000"/>
                </a:solidFill>
              </a:rPr>
              <a:t>Waar past een Troonrede op de botsingenladder? Licht toe.</a:t>
            </a:r>
            <a:endParaRPr dirty="0">
              <a:solidFill>
                <a:srgbClr val="7F6000"/>
              </a:solidFill>
            </a:endParaRPr>
          </a:p>
          <a:p>
            <a:pPr marL="457200" marR="0" lvl="0" indent="-342900" algn="l" rtl="0">
              <a:lnSpc>
                <a:spcPct val="115000"/>
              </a:lnSpc>
              <a:spcBef>
                <a:spcPts val="0"/>
              </a:spcBef>
              <a:spcAft>
                <a:spcPts val="0"/>
              </a:spcAft>
              <a:buClr>
                <a:srgbClr val="7F6000"/>
              </a:buClr>
              <a:buSzPts val="1800"/>
              <a:buAutoNum type="arabicParenR" startAt="2"/>
            </a:pPr>
            <a:r>
              <a:rPr lang="nl-NL" dirty="0">
                <a:solidFill>
                  <a:srgbClr val="7F6000"/>
                </a:solidFill>
              </a:rPr>
              <a:t>Hoe reageerde een linkse politieke partij op deze Troonrede? Gebruik een waarde in je antwoord.</a:t>
            </a:r>
            <a:endParaRPr dirty="0">
              <a:solidFill>
                <a:srgbClr val="7F6000"/>
              </a:solidFill>
            </a:endParaRPr>
          </a:p>
          <a:p>
            <a:pPr marL="457200" lvl="0" indent="-342900" algn="l" rtl="0">
              <a:spcBef>
                <a:spcPts val="0"/>
              </a:spcBef>
              <a:spcAft>
                <a:spcPts val="0"/>
              </a:spcAft>
              <a:buClr>
                <a:srgbClr val="7F6000"/>
              </a:buClr>
              <a:buSzPts val="1800"/>
              <a:buAutoNum type="arabicParenR" startAt="2"/>
            </a:pPr>
            <a:r>
              <a:rPr lang="nl-NL" dirty="0">
                <a:solidFill>
                  <a:srgbClr val="7F6000"/>
                </a:solidFill>
              </a:rPr>
              <a:t>Doe dit ook voor een rechtse politieke partij.</a:t>
            </a:r>
            <a:endParaRPr dirty="0">
              <a:solidFill>
                <a:srgbClr val="7F6000"/>
              </a:solidFill>
            </a:endParaRPr>
          </a:p>
          <a:p>
            <a:pPr marL="0" marR="0" lvl="0" indent="0" algn="l" rtl="0">
              <a:lnSpc>
                <a:spcPct val="115000"/>
              </a:lnSpc>
              <a:spcBef>
                <a:spcPts val="0"/>
              </a:spcBef>
              <a:spcAft>
                <a:spcPts val="0"/>
              </a:spcAft>
              <a:buNone/>
            </a:pPr>
            <a:endParaRPr dirty="0">
              <a:solidFill>
                <a:srgbClr val="BF9000"/>
              </a:solidFill>
            </a:endParaRPr>
          </a:p>
          <a:p>
            <a:pPr marL="0" marR="0" lvl="0" indent="0" algn="l" rtl="0">
              <a:lnSpc>
                <a:spcPct val="115000"/>
              </a:lnSpc>
              <a:spcBef>
                <a:spcPts val="0"/>
              </a:spcBef>
              <a:spcAft>
                <a:spcPts val="0"/>
              </a:spcAft>
              <a:buNone/>
            </a:pPr>
            <a:endParaRPr dirty="0">
              <a:solidFill>
                <a:srgbClr val="BF9000"/>
              </a:solidFill>
            </a:endParaRPr>
          </a:p>
          <a:p>
            <a:pPr marL="457200" lvl="0" indent="0" algn="l" rtl="0">
              <a:lnSpc>
                <a:spcPct val="115000"/>
              </a:lnSpc>
              <a:spcBef>
                <a:spcPts val="0"/>
              </a:spcBef>
              <a:spcAft>
                <a:spcPts val="0"/>
              </a:spcAft>
              <a:buNone/>
            </a:pPr>
            <a:r>
              <a:rPr lang="nl-NL" dirty="0">
                <a:solidFill>
                  <a:srgbClr val="BF9000"/>
                </a:solidFill>
              </a:rPr>
              <a:t> </a:t>
            </a:r>
            <a:endParaRPr dirty="0">
              <a:solidFill>
                <a:srgbClr val="BF9000"/>
              </a:solidFill>
            </a:endParaRPr>
          </a:p>
          <a:p>
            <a:pPr marL="114300" lvl="0" indent="0" algn="l" rtl="0">
              <a:lnSpc>
                <a:spcPct val="115000"/>
              </a:lnSpc>
              <a:spcBef>
                <a:spcPts val="0"/>
              </a:spcBef>
              <a:spcAft>
                <a:spcPts val="0"/>
              </a:spcAft>
              <a:buClr>
                <a:srgbClr val="BF9000"/>
              </a:buClr>
              <a:buSzPts val="1800"/>
              <a:buNone/>
            </a:pPr>
            <a:endParaRPr dirty="0">
              <a:solidFill>
                <a:srgbClr val="BF9000"/>
              </a:solidFill>
            </a:endParaRPr>
          </a:p>
          <a:p>
            <a:pPr marL="457200" lvl="0" indent="-228600" algn="l" rtl="0">
              <a:lnSpc>
                <a:spcPct val="115000"/>
              </a:lnSpc>
              <a:spcBef>
                <a:spcPts val="0"/>
              </a:spcBef>
              <a:spcAft>
                <a:spcPts val="0"/>
              </a:spcAft>
              <a:buClr>
                <a:srgbClr val="BF9000"/>
              </a:buClr>
              <a:buSzPts val="1800"/>
              <a:buNone/>
            </a:pPr>
            <a:endParaRPr dirty="0">
              <a:solidFill>
                <a:srgbClr val="BF9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3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Welke dag?</a:t>
            </a:r>
            <a:endParaRPr>
              <a:solidFill>
                <a:schemeClr val="lt1"/>
              </a:solidFill>
            </a:endParaRPr>
          </a:p>
        </p:txBody>
      </p:sp>
      <p:sp>
        <p:nvSpPr>
          <p:cNvPr id="61" name="Google Shape;61;p2"/>
          <p:cNvSpPr txBox="1">
            <a:spLocks noGrp="1"/>
          </p:cNvSpPr>
          <p:nvPr>
            <p:ph type="body" idx="1"/>
          </p:nvPr>
        </p:nvSpPr>
        <p:spPr>
          <a:xfrm>
            <a:off x="311700" y="1152474"/>
            <a:ext cx="8520600" cy="232927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Char char="●"/>
            </a:pPr>
            <a:r>
              <a:rPr lang="nl-NL" dirty="0">
                <a:solidFill>
                  <a:srgbClr val="BF9000"/>
                </a:solidFill>
              </a:rPr>
              <a:t>‘Ik vergeet altijd het verschil tussen Prinsjesdag en Valentijnsdag’</a:t>
            </a:r>
          </a:p>
          <a:p>
            <a:pPr marL="457200" lvl="0" indent="-342900" algn="l" rtl="0">
              <a:lnSpc>
                <a:spcPct val="115000"/>
              </a:lnSpc>
              <a:spcBef>
                <a:spcPts val="0"/>
              </a:spcBef>
              <a:spcAft>
                <a:spcPts val="0"/>
              </a:spcAft>
              <a:buClr>
                <a:srgbClr val="BF9000"/>
              </a:buClr>
              <a:buSzPts val="1800"/>
              <a:buChar char="●"/>
            </a:pPr>
            <a:r>
              <a:rPr lang="nl-NL" dirty="0">
                <a:solidFill>
                  <a:srgbClr val="BF9000"/>
                </a:solidFill>
              </a:rPr>
              <a:t>‘Hebben we vrij met Prinsjesdag?’</a:t>
            </a:r>
            <a:endParaRPr dirty="0">
              <a:solidFill>
                <a:srgbClr val="BF9000"/>
              </a:solidFill>
            </a:endParaRPr>
          </a:p>
          <a:p>
            <a:pPr marL="457200" lvl="0" indent="0" algn="l" rtl="0">
              <a:lnSpc>
                <a:spcPct val="115000"/>
              </a:lnSpc>
              <a:spcBef>
                <a:spcPts val="0"/>
              </a:spcBef>
              <a:spcAft>
                <a:spcPts val="0"/>
              </a:spcAft>
              <a:buNone/>
            </a:pPr>
            <a:endParaRPr dirty="0">
              <a:solidFill>
                <a:srgbClr val="BF9000"/>
              </a:solidFill>
            </a:endParaRPr>
          </a:p>
          <a:p>
            <a:pPr marL="457200" lvl="0" indent="0" algn="l" rtl="0">
              <a:lnSpc>
                <a:spcPct val="115000"/>
              </a:lnSpc>
              <a:spcBef>
                <a:spcPts val="0"/>
              </a:spcBef>
              <a:spcAft>
                <a:spcPts val="0"/>
              </a:spcAft>
              <a:buNone/>
            </a:pPr>
            <a:endParaRPr dirty="0">
              <a:solidFill>
                <a:srgbClr val="BF9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65"/>
        <p:cNvGrpSpPr/>
        <p:nvPr/>
      </p:nvGrpSpPr>
      <p:grpSpPr>
        <a:xfrm>
          <a:off x="0" y="0"/>
          <a:ext cx="0" cy="0"/>
          <a:chOff x="0" y="0"/>
          <a:chExt cx="0" cy="0"/>
        </a:xfrm>
      </p:grpSpPr>
      <p:sp>
        <p:nvSpPr>
          <p:cNvPr id="66" name="Google Shape;66;gef71c53559_0_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Prinsjesdag</a:t>
            </a:r>
            <a:endParaRPr>
              <a:solidFill>
                <a:schemeClr val="lt1"/>
              </a:solidFill>
            </a:endParaRPr>
          </a:p>
        </p:txBody>
      </p:sp>
      <p:sp>
        <p:nvSpPr>
          <p:cNvPr id="67" name="Google Shape;67;gef71c53559_0_2"/>
          <p:cNvSpPr txBox="1">
            <a:spLocks noGrp="1"/>
          </p:cNvSpPr>
          <p:nvPr>
            <p:ph type="body" idx="1"/>
          </p:nvPr>
        </p:nvSpPr>
        <p:spPr>
          <a:xfrm>
            <a:off x="311700" y="1152474"/>
            <a:ext cx="8520600" cy="2329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Char char="●"/>
            </a:pPr>
            <a:r>
              <a:rPr lang="nl-NL">
                <a:solidFill>
                  <a:srgbClr val="BF9000"/>
                </a:solidFill>
              </a:rPr>
              <a:t>De koning spreekt de </a:t>
            </a:r>
            <a:r>
              <a:rPr lang="nl-NL" u="sng">
                <a:solidFill>
                  <a:schemeClr val="hlink"/>
                </a:solidFill>
                <a:hlinkClick r:id="rId4"/>
              </a:rPr>
              <a:t>Troonrede</a:t>
            </a:r>
            <a:r>
              <a:rPr lang="nl-NL">
                <a:solidFill>
                  <a:srgbClr val="BF9000"/>
                </a:solidFill>
              </a:rPr>
              <a:t> uit</a:t>
            </a:r>
            <a:endParaRPr>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a:solidFill>
                  <a:srgbClr val="BF9000"/>
                </a:solidFill>
              </a:rPr>
              <a:t>Het heeft alles te maken met politiek en maatschappelijk geluk</a:t>
            </a:r>
            <a:endParaRPr>
              <a:solidFill>
                <a:srgbClr val="BF9000"/>
              </a:solidFill>
            </a:endParaRPr>
          </a:p>
          <a:p>
            <a:pPr marL="457200" lvl="0" indent="0" algn="l" rtl="0">
              <a:lnSpc>
                <a:spcPct val="115000"/>
              </a:lnSpc>
              <a:spcBef>
                <a:spcPts val="0"/>
              </a:spcBef>
              <a:spcAft>
                <a:spcPts val="0"/>
              </a:spcAft>
              <a:buNone/>
            </a:pPr>
            <a:endParaRPr>
              <a:solidFill>
                <a:srgbClr val="BF9000"/>
              </a:solidFill>
            </a:endParaRPr>
          </a:p>
        </p:txBody>
      </p:sp>
      <p:pic>
        <p:nvPicPr>
          <p:cNvPr id="68" name="Google Shape;68;gef71c53559_0_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881855" y="2256400"/>
            <a:ext cx="4140946" cy="2329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Plannen van de regering</a:t>
            </a:r>
            <a:endParaRPr>
              <a:solidFill>
                <a:schemeClr val="lt1"/>
              </a:solidFill>
            </a:endParaRPr>
          </a:p>
        </p:txBody>
      </p:sp>
      <p:sp>
        <p:nvSpPr>
          <p:cNvPr id="74" name="Google Shape;74;p3"/>
          <p:cNvSpPr txBox="1">
            <a:spLocks noGrp="1"/>
          </p:cNvSpPr>
          <p:nvPr>
            <p:ph type="body" idx="1"/>
          </p:nvPr>
        </p:nvSpPr>
        <p:spPr>
          <a:xfrm>
            <a:off x="311700" y="1152474"/>
            <a:ext cx="8520600" cy="232927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Char char="●"/>
            </a:pPr>
            <a:r>
              <a:rPr lang="nl-NL" dirty="0">
                <a:solidFill>
                  <a:srgbClr val="BF9000"/>
                </a:solidFill>
              </a:rPr>
              <a:t>Mogelijke plannen</a:t>
            </a:r>
            <a:endParaRPr dirty="0">
              <a:solidFill>
                <a:srgbClr val="BF9000"/>
              </a:solidFill>
            </a:endParaRPr>
          </a:p>
          <a:p>
            <a:pPr marL="914400" lvl="1" indent="-317500" algn="l" rtl="0">
              <a:lnSpc>
                <a:spcPct val="115000"/>
              </a:lnSpc>
              <a:spcBef>
                <a:spcPts val="0"/>
              </a:spcBef>
              <a:spcAft>
                <a:spcPts val="0"/>
              </a:spcAft>
              <a:buClr>
                <a:srgbClr val="BF9000"/>
              </a:buClr>
              <a:buSzPts val="1400"/>
              <a:buChar char="•"/>
            </a:pPr>
            <a:r>
              <a:rPr lang="nl-NL" dirty="0">
                <a:solidFill>
                  <a:srgbClr val="BF9000"/>
                </a:solidFill>
              </a:rPr>
              <a:t>Huizen bouwen?</a:t>
            </a:r>
            <a:endParaRPr dirty="0">
              <a:solidFill>
                <a:srgbClr val="BF9000"/>
              </a:solidFill>
            </a:endParaRPr>
          </a:p>
          <a:p>
            <a:pPr marL="914400" lvl="1" indent="-317500" algn="l" rtl="0">
              <a:lnSpc>
                <a:spcPct val="115000"/>
              </a:lnSpc>
              <a:spcBef>
                <a:spcPts val="0"/>
              </a:spcBef>
              <a:spcAft>
                <a:spcPts val="0"/>
              </a:spcAft>
              <a:buClr>
                <a:srgbClr val="BF9000"/>
              </a:buClr>
              <a:buSzPts val="1400"/>
              <a:buChar char="•"/>
            </a:pPr>
            <a:r>
              <a:rPr lang="nl-NL" dirty="0">
                <a:solidFill>
                  <a:srgbClr val="BF9000"/>
                </a:solidFill>
              </a:rPr>
              <a:t>Werken aan klimaatdoelstellingen?</a:t>
            </a:r>
            <a:endParaRPr dirty="0">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dirty="0">
                <a:solidFill>
                  <a:srgbClr val="BF9000"/>
                </a:solidFill>
              </a:rPr>
              <a:t>Ook meer geld voor zorg? Voor onderwijs? Voor politie? </a:t>
            </a:r>
            <a:endParaRPr dirty="0">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dirty="0">
                <a:solidFill>
                  <a:srgbClr val="BF9000"/>
                </a:solidFill>
              </a:rPr>
              <a:t>Wat zou jij in de Troonrede schrijven?</a:t>
            </a:r>
            <a:endParaRPr dirty="0">
              <a:solidFill>
                <a:srgbClr val="BF9000"/>
              </a:solidFill>
            </a:endParaRPr>
          </a:p>
          <a:p>
            <a:pPr marL="457200" lvl="0" indent="-342900" algn="l" rtl="0">
              <a:spcBef>
                <a:spcPts val="0"/>
              </a:spcBef>
              <a:spcAft>
                <a:spcPts val="0"/>
              </a:spcAft>
              <a:buClr>
                <a:srgbClr val="BF9000"/>
              </a:buClr>
              <a:buSzPts val="1800"/>
              <a:buChar char="●"/>
            </a:pPr>
            <a:r>
              <a:rPr lang="nl-NL" dirty="0">
                <a:solidFill>
                  <a:srgbClr val="BF9000"/>
                </a:solidFill>
              </a:rPr>
              <a:t>In de miljoenennota staat wat plannen van de regering gaan kosten </a:t>
            </a:r>
            <a:endParaRPr dirty="0"/>
          </a:p>
          <a:p>
            <a:pPr marL="0" lvl="0" indent="0" algn="l" rtl="0">
              <a:lnSpc>
                <a:spcPct val="115000"/>
              </a:lnSpc>
              <a:spcBef>
                <a:spcPts val="0"/>
              </a:spcBef>
              <a:spcAft>
                <a:spcPts val="0"/>
              </a:spcAft>
              <a:buNone/>
            </a:pPr>
            <a:endParaRPr dirty="0">
              <a:solidFill>
                <a:srgbClr val="BF9000"/>
              </a:solidFill>
            </a:endParaRPr>
          </a:p>
          <a:p>
            <a:pPr marL="457200" lvl="0" indent="-228600" algn="l" rtl="0">
              <a:lnSpc>
                <a:spcPct val="115000"/>
              </a:lnSpc>
              <a:spcBef>
                <a:spcPts val="0"/>
              </a:spcBef>
              <a:spcAft>
                <a:spcPts val="0"/>
              </a:spcAft>
              <a:buClr>
                <a:srgbClr val="BF9000"/>
              </a:buClr>
              <a:buSzPts val="1800"/>
              <a:buNone/>
            </a:pPr>
            <a:endParaRPr dirty="0">
              <a:solidFill>
                <a:srgbClr val="BF9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78"/>
        <p:cNvGrpSpPr/>
        <p:nvPr/>
      </p:nvGrpSpPr>
      <p:grpSpPr>
        <a:xfrm>
          <a:off x="0" y="0"/>
          <a:ext cx="0" cy="0"/>
          <a:chOff x="0" y="0"/>
          <a:chExt cx="0" cy="0"/>
        </a:xfrm>
      </p:grpSpPr>
      <p:sp>
        <p:nvSpPr>
          <p:cNvPr id="79" name="Google Shape;79;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Miljoenennota</a:t>
            </a:r>
            <a:endParaRPr>
              <a:solidFill>
                <a:schemeClr val="lt1"/>
              </a:solidFill>
            </a:endParaRPr>
          </a:p>
        </p:txBody>
      </p:sp>
      <p:sp>
        <p:nvSpPr>
          <p:cNvPr id="80" name="Google Shape;80;p4"/>
          <p:cNvSpPr txBox="1">
            <a:spLocks noGrp="1"/>
          </p:cNvSpPr>
          <p:nvPr>
            <p:ph type="body" idx="1"/>
          </p:nvPr>
        </p:nvSpPr>
        <p:spPr>
          <a:xfrm>
            <a:off x="311700" y="1152474"/>
            <a:ext cx="8520600" cy="33330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Clr>
                <a:srgbClr val="BF9000"/>
              </a:buClr>
              <a:buSzPts val="1800"/>
              <a:buNone/>
            </a:pPr>
            <a:endParaRPr>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a:solidFill>
                  <a:srgbClr val="BF9000"/>
                </a:solidFill>
              </a:rPr>
              <a:t>Het koffertje van de Minister van Financiën: begroting en uitleg</a:t>
            </a:r>
            <a:endParaRPr>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a:solidFill>
                  <a:srgbClr val="BF9000"/>
                </a:solidFill>
              </a:rPr>
              <a:t>De begroting is een overzicht van inkomsten en </a:t>
            </a:r>
            <a:r>
              <a:rPr lang="nl-NL">
                <a:solidFill>
                  <a:srgbClr val="BF9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uitgaven </a:t>
            </a:r>
            <a:endParaRPr>
              <a:solidFill>
                <a:srgbClr val="BF9000"/>
              </a:solidFill>
            </a:endParaRPr>
          </a:p>
          <a:p>
            <a:pPr marL="457200" lvl="0" indent="0" algn="l" rtl="0">
              <a:lnSpc>
                <a:spcPct val="115000"/>
              </a:lnSpc>
              <a:spcBef>
                <a:spcPts val="0"/>
              </a:spcBef>
              <a:spcAft>
                <a:spcPts val="0"/>
              </a:spcAft>
              <a:buNone/>
            </a:pPr>
            <a:r>
              <a:rPr lang="nl-NL">
                <a:solidFill>
                  <a:srgbClr val="BF9000"/>
                </a:solidFill>
              </a:rPr>
              <a:t> </a:t>
            </a:r>
            <a:endParaRPr>
              <a:solidFill>
                <a:srgbClr val="BF9000"/>
              </a:solidFill>
            </a:endParaRPr>
          </a:p>
          <a:p>
            <a:pPr marL="114300" lvl="0" indent="0" algn="l" rtl="0">
              <a:lnSpc>
                <a:spcPct val="115000"/>
              </a:lnSpc>
              <a:spcBef>
                <a:spcPts val="0"/>
              </a:spcBef>
              <a:spcAft>
                <a:spcPts val="0"/>
              </a:spcAft>
              <a:buClr>
                <a:srgbClr val="BF9000"/>
              </a:buClr>
              <a:buSzPts val="1800"/>
              <a:buNone/>
            </a:pPr>
            <a:endParaRPr>
              <a:solidFill>
                <a:srgbClr val="BF9000"/>
              </a:solidFill>
            </a:endParaRPr>
          </a:p>
          <a:p>
            <a:pPr marL="457200" lvl="0" indent="-228600" algn="l" rtl="0">
              <a:lnSpc>
                <a:spcPct val="115000"/>
              </a:lnSpc>
              <a:spcBef>
                <a:spcPts val="0"/>
              </a:spcBef>
              <a:spcAft>
                <a:spcPts val="0"/>
              </a:spcAft>
              <a:buClr>
                <a:srgbClr val="BF9000"/>
              </a:buClr>
              <a:buSzPts val="1800"/>
              <a:buNone/>
            </a:pPr>
            <a:endParaRPr>
              <a:solidFill>
                <a:srgbClr val="BF9000"/>
              </a:solidFill>
            </a:endParaRPr>
          </a:p>
        </p:txBody>
      </p:sp>
      <p:graphicFrame>
        <p:nvGraphicFramePr>
          <p:cNvPr id="81" name="Google Shape;81;p4"/>
          <p:cNvGraphicFramePr/>
          <p:nvPr/>
        </p:nvGraphicFramePr>
        <p:xfrm>
          <a:off x="6130525" y="2172825"/>
          <a:ext cx="2521650" cy="1881375"/>
        </p:xfrm>
        <a:graphic>
          <a:graphicData uri="http://schemas.openxmlformats.org/drawingml/2006/table">
            <a:tbl>
              <a:tblPr>
                <a:noFill/>
                <a:tableStyleId>{3FF5165F-0AF7-43A2-A2D3-5233F29DCD1F}</a:tableStyleId>
              </a:tblPr>
              <a:tblGrid>
                <a:gridCol w="1260825">
                  <a:extLst>
                    <a:ext uri="{9D8B030D-6E8A-4147-A177-3AD203B41FA5}">
                      <a16:colId xmlns:a16="http://schemas.microsoft.com/office/drawing/2014/main" val="20000"/>
                    </a:ext>
                  </a:extLst>
                </a:gridCol>
                <a:gridCol w="1260825">
                  <a:extLst>
                    <a:ext uri="{9D8B030D-6E8A-4147-A177-3AD203B41FA5}">
                      <a16:colId xmlns:a16="http://schemas.microsoft.com/office/drawing/2014/main" val="20001"/>
                    </a:ext>
                  </a:extLst>
                </a:gridCol>
              </a:tblGrid>
              <a:tr h="429900">
                <a:tc>
                  <a:txBody>
                    <a:bodyPr/>
                    <a:lstStyle/>
                    <a:p>
                      <a:pPr marL="0" lvl="0" indent="0" algn="l" rtl="0">
                        <a:spcBef>
                          <a:spcPts val="0"/>
                        </a:spcBef>
                        <a:spcAft>
                          <a:spcPts val="0"/>
                        </a:spcAft>
                        <a:buNone/>
                      </a:pPr>
                      <a:r>
                        <a:rPr lang="nl-NL" b="1"/>
                        <a:t>Inkomsten</a:t>
                      </a:r>
                      <a:endParaRPr b="1"/>
                    </a:p>
                  </a:txBody>
                  <a:tcPr marL="91425" marR="91425" marT="91425" marB="91425"/>
                </a:tc>
                <a:tc>
                  <a:txBody>
                    <a:bodyPr/>
                    <a:lstStyle/>
                    <a:p>
                      <a:pPr marL="0" lvl="0" indent="0" algn="l" rtl="0">
                        <a:spcBef>
                          <a:spcPts val="0"/>
                        </a:spcBef>
                        <a:spcAft>
                          <a:spcPts val="0"/>
                        </a:spcAft>
                        <a:buNone/>
                      </a:pPr>
                      <a:r>
                        <a:rPr lang="nl-NL" b="1"/>
                        <a:t>Uitgaven</a:t>
                      </a:r>
                      <a:endParaRPr b="1"/>
                    </a:p>
                  </a:txBody>
                  <a:tcPr marL="91425" marR="91425" marT="91425" marB="91425"/>
                </a:tc>
                <a:extLst>
                  <a:ext uri="{0D108BD9-81ED-4DB2-BD59-A6C34878D82A}">
                    <a16:rowId xmlns:a16="http://schemas.microsoft.com/office/drawing/2014/main" val="10000"/>
                  </a:ext>
                </a:extLst>
              </a:tr>
              <a:tr h="483825">
                <a:tc>
                  <a:txBody>
                    <a:bodyPr/>
                    <a:lstStyle/>
                    <a:p>
                      <a:pPr marL="0" lvl="0" indent="0" algn="l" rtl="0">
                        <a:spcBef>
                          <a:spcPts val="0"/>
                        </a:spcBef>
                        <a:spcAft>
                          <a:spcPts val="0"/>
                        </a:spcAft>
                        <a:buNone/>
                      </a:pPr>
                      <a:r>
                        <a:rPr lang="nl-NL"/>
                        <a:t>Loon: €80</a:t>
                      </a:r>
                      <a:endParaRPr/>
                    </a:p>
                  </a:txBody>
                  <a:tcPr marL="91425" marR="91425" marT="91425" marB="91425"/>
                </a:tc>
                <a:tc>
                  <a:txBody>
                    <a:bodyPr/>
                    <a:lstStyle/>
                    <a:p>
                      <a:pPr marL="0" lvl="0" indent="0" algn="l" rtl="0">
                        <a:spcBef>
                          <a:spcPts val="0"/>
                        </a:spcBef>
                        <a:spcAft>
                          <a:spcPts val="0"/>
                        </a:spcAft>
                        <a:buNone/>
                      </a:pPr>
                      <a:r>
                        <a:rPr lang="nl-NL"/>
                        <a:t>Kleding: €50</a:t>
                      </a:r>
                      <a:endParaRPr/>
                    </a:p>
                  </a:txBody>
                  <a:tcPr marL="91425" marR="91425" marT="91425" marB="91425"/>
                </a:tc>
                <a:extLst>
                  <a:ext uri="{0D108BD9-81ED-4DB2-BD59-A6C34878D82A}">
                    <a16:rowId xmlns:a16="http://schemas.microsoft.com/office/drawing/2014/main" val="10001"/>
                  </a:ext>
                </a:extLst>
              </a:tr>
              <a:tr h="483825">
                <a:tc>
                  <a:txBody>
                    <a:bodyPr/>
                    <a:lstStyle/>
                    <a:p>
                      <a:pPr marL="0" lvl="0" indent="0" algn="l" rtl="0">
                        <a:spcBef>
                          <a:spcPts val="0"/>
                        </a:spcBef>
                        <a:spcAft>
                          <a:spcPts val="0"/>
                        </a:spcAft>
                        <a:buNone/>
                      </a:pPr>
                      <a:r>
                        <a:rPr lang="nl-NL"/>
                        <a:t>Zakgeld: €20</a:t>
                      </a:r>
                      <a:endParaRPr/>
                    </a:p>
                  </a:txBody>
                  <a:tcPr marL="91425" marR="91425" marT="91425" marB="91425"/>
                </a:tc>
                <a:tc>
                  <a:txBody>
                    <a:bodyPr/>
                    <a:lstStyle/>
                    <a:p>
                      <a:pPr marL="0" lvl="0" indent="0" algn="l" rtl="0">
                        <a:spcBef>
                          <a:spcPts val="0"/>
                        </a:spcBef>
                        <a:spcAft>
                          <a:spcPts val="0"/>
                        </a:spcAft>
                        <a:buNone/>
                      </a:pPr>
                      <a:r>
                        <a:rPr lang="nl-NL"/>
                        <a:t>Eten: €25</a:t>
                      </a:r>
                      <a:endParaRPr/>
                    </a:p>
                  </a:txBody>
                  <a:tcPr marL="91425" marR="91425" marT="91425" marB="91425"/>
                </a:tc>
                <a:extLst>
                  <a:ext uri="{0D108BD9-81ED-4DB2-BD59-A6C34878D82A}">
                    <a16:rowId xmlns:a16="http://schemas.microsoft.com/office/drawing/2014/main" val="10002"/>
                  </a:ext>
                </a:extLst>
              </a:tr>
              <a:tr h="4838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nl-NL"/>
                        <a:t>Sparen: €25</a:t>
                      </a:r>
                      <a:endParaRPr/>
                    </a:p>
                  </a:txBody>
                  <a:tcPr marL="91425" marR="91425" marT="91425" marB="91425"/>
                </a:tc>
                <a:extLst>
                  <a:ext uri="{0D108BD9-81ED-4DB2-BD59-A6C34878D82A}">
                    <a16:rowId xmlns:a16="http://schemas.microsoft.com/office/drawing/2014/main" val="10003"/>
                  </a:ext>
                </a:extLst>
              </a:tr>
            </a:tbl>
          </a:graphicData>
        </a:graphic>
      </p:graphicFrame>
      <p:sp>
        <p:nvSpPr>
          <p:cNvPr id="82" name="Google Shape;82;p4"/>
          <p:cNvSpPr txBox="1">
            <a:spLocks noGrp="1"/>
          </p:cNvSpPr>
          <p:nvPr>
            <p:ph type="body" idx="1"/>
          </p:nvPr>
        </p:nvSpPr>
        <p:spPr>
          <a:xfrm>
            <a:off x="320900" y="1834325"/>
            <a:ext cx="8520600" cy="155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BF9000"/>
              </a:solidFill>
            </a:endParaRPr>
          </a:p>
          <a:p>
            <a:pPr marL="457200" lvl="0" indent="0" algn="l" rtl="0">
              <a:lnSpc>
                <a:spcPct val="115000"/>
              </a:lnSpc>
              <a:spcBef>
                <a:spcPts val="0"/>
              </a:spcBef>
              <a:spcAft>
                <a:spcPts val="0"/>
              </a:spcAft>
              <a:buNone/>
            </a:pPr>
            <a:endParaRPr dirty="0">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dirty="0">
                <a:solidFill>
                  <a:srgbClr val="BF9000"/>
                </a:solidFill>
              </a:rPr>
              <a:t>De uitleg staat in de </a:t>
            </a:r>
            <a:r>
              <a:rPr lang="nl-NL" u="sng" dirty="0">
                <a:solidFill>
                  <a:schemeClr val="hlink"/>
                </a:solidFill>
                <a:hlinkClick r:id="rId4"/>
              </a:rPr>
              <a:t>Miljoenennota</a:t>
            </a:r>
            <a:endParaRPr dirty="0">
              <a:solidFill>
                <a:srgbClr val="BF9000"/>
              </a:solidFill>
            </a:endParaRPr>
          </a:p>
          <a:p>
            <a:pPr marL="457200" lvl="0" indent="-342900" algn="l" rtl="0">
              <a:lnSpc>
                <a:spcPct val="115000"/>
              </a:lnSpc>
              <a:spcBef>
                <a:spcPts val="0"/>
              </a:spcBef>
              <a:spcAft>
                <a:spcPts val="0"/>
              </a:spcAft>
              <a:buClr>
                <a:srgbClr val="BF9000"/>
              </a:buClr>
              <a:buSzPts val="1800"/>
              <a:buChar char="●"/>
            </a:pPr>
            <a:r>
              <a:rPr lang="nl-NL" dirty="0">
                <a:solidFill>
                  <a:srgbClr val="BF9000"/>
                </a:solidFill>
              </a:rPr>
              <a:t>Daarin staat hoe de plannen betaald gaan worden  </a:t>
            </a:r>
            <a:br>
              <a:rPr lang="nl-NL" dirty="0">
                <a:solidFill>
                  <a:srgbClr val="BF9000"/>
                </a:solidFill>
              </a:rPr>
            </a:br>
            <a:r>
              <a:rPr lang="nl-NL" dirty="0">
                <a:solidFill>
                  <a:srgbClr val="BF9000"/>
                </a:solidFill>
              </a:rPr>
              <a:t>(</a:t>
            </a:r>
            <a:r>
              <a:rPr lang="nl-NL" dirty="0">
                <a:solidFill>
                  <a:srgbClr val="BF9000"/>
                </a:solidFill>
                <a:hlinkClick r:id="rId5"/>
              </a:rPr>
              <a:t>NOS op3 – 2020</a:t>
            </a:r>
            <a:r>
              <a:rPr lang="nl-NL" dirty="0">
                <a:solidFill>
                  <a:srgbClr val="BF9000"/>
                </a:solidFill>
              </a:rPr>
              <a:t>)</a:t>
            </a:r>
            <a:endParaRPr dirty="0">
              <a:solidFill>
                <a:srgbClr val="BF9000"/>
              </a:solidFill>
            </a:endParaRPr>
          </a:p>
          <a:p>
            <a:pPr marL="114300" lvl="0" indent="0" algn="l" rtl="0">
              <a:lnSpc>
                <a:spcPct val="115000"/>
              </a:lnSpc>
              <a:spcBef>
                <a:spcPts val="0"/>
              </a:spcBef>
              <a:spcAft>
                <a:spcPts val="0"/>
              </a:spcAft>
              <a:buClr>
                <a:srgbClr val="BF9000"/>
              </a:buClr>
              <a:buSzPts val="1800"/>
              <a:buNone/>
            </a:pPr>
            <a:endParaRPr dirty="0">
              <a:solidFill>
                <a:srgbClr val="BF9000"/>
              </a:solidFill>
            </a:endParaRPr>
          </a:p>
          <a:p>
            <a:pPr marL="457200" lvl="0" indent="-228600" algn="l" rtl="0">
              <a:lnSpc>
                <a:spcPct val="115000"/>
              </a:lnSpc>
              <a:spcBef>
                <a:spcPts val="0"/>
              </a:spcBef>
              <a:spcAft>
                <a:spcPts val="0"/>
              </a:spcAft>
              <a:buClr>
                <a:srgbClr val="BF9000"/>
              </a:buClr>
              <a:buSzPts val="1800"/>
              <a:buNone/>
            </a:pPr>
            <a:endParaRPr dirty="0">
              <a:solidFill>
                <a:srgbClr val="BF9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Geld voor...</a:t>
            </a:r>
            <a:endParaRPr>
              <a:solidFill>
                <a:schemeClr val="lt1"/>
              </a:solidFill>
            </a:endParaRPr>
          </a:p>
        </p:txBody>
      </p:sp>
      <p:sp>
        <p:nvSpPr>
          <p:cNvPr id="88" name="Google Shape;88;p5"/>
          <p:cNvSpPr txBox="1">
            <a:spLocks noGrp="1"/>
          </p:cNvSpPr>
          <p:nvPr>
            <p:ph type="body" idx="1"/>
          </p:nvPr>
        </p:nvSpPr>
        <p:spPr>
          <a:xfrm>
            <a:off x="311700" y="1152475"/>
            <a:ext cx="3698700" cy="3315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Char char="●"/>
            </a:pPr>
            <a:r>
              <a:rPr lang="nl-NL">
                <a:solidFill>
                  <a:srgbClr val="BF9000"/>
                </a:solidFill>
              </a:rPr>
              <a:t>Bedenk drie zaken waar de overheid geld aan uitgeeft.</a:t>
            </a:r>
            <a:endParaRPr>
              <a:solidFill>
                <a:srgbClr val="BF9000"/>
              </a:solidFill>
            </a:endParaRPr>
          </a:p>
          <a:p>
            <a:pPr marL="457200" lvl="0" indent="0" algn="l" rtl="0">
              <a:lnSpc>
                <a:spcPct val="115000"/>
              </a:lnSpc>
              <a:spcBef>
                <a:spcPts val="0"/>
              </a:spcBef>
              <a:spcAft>
                <a:spcPts val="0"/>
              </a:spcAft>
              <a:buNone/>
            </a:pPr>
            <a:endParaRPr>
              <a:solidFill>
                <a:srgbClr val="BF9000"/>
              </a:solidFill>
            </a:endParaRPr>
          </a:p>
        </p:txBody>
      </p:sp>
      <p:pic>
        <p:nvPicPr>
          <p:cNvPr id="89" name="Google Shape;89;p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02175" y="1093925"/>
            <a:ext cx="5244199" cy="3684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93"/>
        <p:cNvGrpSpPr/>
        <p:nvPr/>
      </p:nvGrpSpPr>
      <p:grpSpPr>
        <a:xfrm>
          <a:off x="0" y="0"/>
          <a:ext cx="0" cy="0"/>
          <a:chOff x="0" y="0"/>
          <a:chExt cx="0" cy="0"/>
        </a:xfrm>
      </p:grpSpPr>
      <p:sp>
        <p:nvSpPr>
          <p:cNvPr id="94" name="Google Shape;94;gef71c53559_0_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Geld van...</a:t>
            </a:r>
            <a:endParaRPr>
              <a:solidFill>
                <a:schemeClr val="lt1"/>
              </a:solidFill>
            </a:endParaRPr>
          </a:p>
        </p:txBody>
      </p:sp>
      <p:sp>
        <p:nvSpPr>
          <p:cNvPr id="95" name="Google Shape;95;gef71c53559_0_23"/>
          <p:cNvSpPr txBox="1">
            <a:spLocks noGrp="1"/>
          </p:cNvSpPr>
          <p:nvPr>
            <p:ph type="body" idx="1"/>
          </p:nvPr>
        </p:nvSpPr>
        <p:spPr>
          <a:xfrm>
            <a:off x="311700" y="1152475"/>
            <a:ext cx="3698700" cy="3315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Char char="●"/>
            </a:pPr>
            <a:r>
              <a:rPr lang="nl-NL">
                <a:solidFill>
                  <a:srgbClr val="BF9000"/>
                </a:solidFill>
              </a:rPr>
              <a:t>Bedenk drie manieren hoe de overheid aan geld komt.</a:t>
            </a:r>
            <a:endParaRPr>
              <a:solidFill>
                <a:srgbClr val="BF9000"/>
              </a:solidFill>
            </a:endParaRPr>
          </a:p>
          <a:p>
            <a:pPr marL="457200" lvl="0" indent="0" algn="l" rtl="0">
              <a:lnSpc>
                <a:spcPct val="115000"/>
              </a:lnSpc>
              <a:spcBef>
                <a:spcPts val="0"/>
              </a:spcBef>
              <a:spcAft>
                <a:spcPts val="0"/>
              </a:spcAft>
              <a:buNone/>
            </a:pPr>
            <a:endParaRPr>
              <a:solidFill>
                <a:srgbClr val="BF9000"/>
              </a:solidFill>
            </a:endParaRPr>
          </a:p>
        </p:txBody>
      </p:sp>
      <p:pic>
        <p:nvPicPr>
          <p:cNvPr id="96" name="Google Shape;96;gef71c53559_0_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010400" y="1079550"/>
            <a:ext cx="4974348" cy="39874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nl-NL">
                <a:solidFill>
                  <a:schemeClr val="lt1"/>
                </a:solidFill>
              </a:rPr>
              <a:t>Duizend euro</a:t>
            </a:r>
            <a:endParaRPr>
              <a:solidFill>
                <a:schemeClr val="lt1"/>
              </a:solidFill>
            </a:endParaRPr>
          </a:p>
        </p:txBody>
      </p:sp>
      <p:pic>
        <p:nvPicPr>
          <p:cNvPr id="102" name="Google Shape;102;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923025" y="452400"/>
            <a:ext cx="6008275" cy="4421650"/>
          </a:xfrm>
          <a:prstGeom prst="rect">
            <a:avLst/>
          </a:prstGeom>
          <a:noFill/>
          <a:ln>
            <a:noFill/>
          </a:ln>
        </p:spPr>
      </p:pic>
      <p:sp>
        <p:nvSpPr>
          <p:cNvPr id="103" name="Google Shape;103;p6"/>
          <p:cNvSpPr txBox="1">
            <a:spLocks noGrp="1"/>
          </p:cNvSpPr>
          <p:nvPr>
            <p:ph type="body" idx="1"/>
          </p:nvPr>
        </p:nvSpPr>
        <p:spPr>
          <a:xfrm>
            <a:off x="311700" y="1152475"/>
            <a:ext cx="2482800" cy="333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F9000"/>
              </a:buClr>
              <a:buSzPts val="1800"/>
              <a:buChar char="●"/>
            </a:pPr>
            <a:r>
              <a:rPr lang="nl-NL">
                <a:solidFill>
                  <a:srgbClr val="BF9000"/>
                </a:solidFill>
              </a:rPr>
              <a:t>Als de overheid €1000 uit zou  geven, zou dat zo  zijn.</a:t>
            </a:r>
            <a:endParaRPr>
              <a:solidFill>
                <a:srgbClr val="BF9000"/>
              </a:solidFill>
            </a:endParaRPr>
          </a:p>
          <a:p>
            <a:pPr marL="457200" lvl="0" indent="0" algn="l" rtl="0">
              <a:lnSpc>
                <a:spcPct val="115000"/>
              </a:lnSpc>
              <a:spcBef>
                <a:spcPts val="0"/>
              </a:spcBef>
              <a:spcAft>
                <a:spcPts val="0"/>
              </a:spcAft>
              <a:buNone/>
            </a:pPr>
            <a:endParaRPr>
              <a:solidFill>
                <a:srgbClr val="BF9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07"/>
        <p:cNvGrpSpPr/>
        <p:nvPr/>
      </p:nvGrpSpPr>
      <p:grpSpPr>
        <a:xfrm>
          <a:off x="0" y="0"/>
          <a:ext cx="0" cy="0"/>
          <a:chOff x="0" y="0"/>
          <a:chExt cx="0" cy="0"/>
        </a:xfrm>
      </p:grpSpPr>
      <p:sp>
        <p:nvSpPr>
          <p:cNvPr id="108" name="Google Shape;108;p7"/>
          <p:cNvSpPr txBox="1">
            <a:spLocks noGrp="1"/>
          </p:cNvSpPr>
          <p:nvPr>
            <p:ph type="ctrTitle"/>
          </p:nvPr>
        </p:nvSpPr>
        <p:spPr>
          <a:xfrm>
            <a:off x="195558" y="-1064000"/>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nl-NL" sz="3600">
                <a:solidFill>
                  <a:schemeClr val="lt1"/>
                </a:solidFill>
              </a:rPr>
              <a:t>Vragen</a:t>
            </a:r>
            <a:endParaRPr sz="3600">
              <a:solidFill>
                <a:schemeClr val="lt1"/>
              </a:solidFill>
            </a:endParaRPr>
          </a:p>
        </p:txBody>
      </p:sp>
      <p:pic>
        <p:nvPicPr>
          <p:cNvPr id="109" name="Google Shape;109;p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642074" y="2099500"/>
            <a:ext cx="3721274" cy="2479876"/>
          </a:xfrm>
          <a:prstGeom prst="rect">
            <a:avLst/>
          </a:prstGeom>
          <a:noFill/>
          <a:ln>
            <a:noFill/>
          </a:ln>
        </p:spPr>
      </p:pic>
      <p:pic>
        <p:nvPicPr>
          <p:cNvPr id="110" name="Google Shape;110;p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66300" y="1651500"/>
            <a:ext cx="3079763" cy="20525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2120</Words>
  <Application>Microsoft Macintosh PowerPoint</Application>
  <PresentationFormat>Diavoorstelling (16:9)</PresentationFormat>
  <Paragraphs>176</Paragraphs>
  <Slides>15</Slides>
  <Notes>15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Raleway</vt:lpstr>
      <vt:lpstr>Arial</vt:lpstr>
      <vt:lpstr>Simple Light</vt:lpstr>
      <vt:lpstr>PowerPoint-presentatie</vt:lpstr>
      <vt:lpstr>Welke dag?</vt:lpstr>
      <vt:lpstr>Prinsjesdag</vt:lpstr>
      <vt:lpstr>Plannen van de regering</vt:lpstr>
      <vt:lpstr>Miljoenennota</vt:lpstr>
      <vt:lpstr>Geld voor...</vt:lpstr>
      <vt:lpstr>Geld van...</vt:lpstr>
      <vt:lpstr>Duizend euro</vt:lpstr>
      <vt:lpstr>Vragen</vt:lpstr>
      <vt:lpstr>Vertrouwen</vt:lpstr>
      <vt:lpstr>Vertrouwen vragen</vt:lpstr>
      <vt:lpstr>Vragen (1/3)</vt:lpstr>
      <vt:lpstr>Vragen (2/3)</vt:lpstr>
      <vt:lpstr>Vragen (3/3)</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Lennart Schra</dc:creator>
  <cp:lastModifiedBy>Lennart Schra</cp:lastModifiedBy>
  <cp:revision>7</cp:revision>
  <dcterms:modified xsi:type="dcterms:W3CDTF">2021-09-21T07:45:58Z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0x010100CB222D1E74FE734FABC8D62CB2F20580</vt:lpwstr>
  </property>
</Properties>
</file>