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1"/>
  </p:notesMasterIdLst>
  <p:sldIdLst>
    <p:sldId id="257" r:id="rId2"/>
    <p:sldId id="258" r:id="rId3"/>
    <p:sldId id="263" r:id="rId4"/>
    <p:sldId id="282" r:id="rId5"/>
    <p:sldId id="278" r:id="rId6"/>
    <p:sldId id="283" r:id="rId7"/>
    <p:sldId id="284" r:id="rId8"/>
    <p:sldId id="259" r:id="rId9"/>
    <p:sldId id="266" r:id="rId10"/>
    <p:sldId id="279" r:id="rId11"/>
    <p:sldId id="267" r:id="rId12"/>
    <p:sldId id="268" r:id="rId13"/>
    <p:sldId id="269" r:id="rId14"/>
    <p:sldId id="270" r:id="rId15"/>
    <p:sldId id="285" r:id="rId16"/>
    <p:sldId id="260" r:id="rId17"/>
    <p:sldId id="271" r:id="rId18"/>
    <p:sldId id="272" r:id="rId19"/>
    <p:sldId id="273" r:id="rId20"/>
    <p:sldId id="274" r:id="rId21"/>
    <p:sldId id="261" r:id="rId22"/>
    <p:sldId id="286" r:id="rId23"/>
    <p:sldId id="288" r:id="rId24"/>
    <p:sldId id="280" r:id="rId25"/>
    <p:sldId id="276" r:id="rId26"/>
    <p:sldId id="281" r:id="rId27"/>
    <p:sldId id="277" r:id="rId28"/>
    <p:sldId id="287" r:id="rId29"/>
    <p:sldId id="262" r:id="rId30"/>
  </p:sldIdLst>
  <p:sldSz cx="12192000" cy="6858000"/>
  <p:notesSz cx="6858000" cy="9144000"/>
  <p:embeddedFontLst>
    <p:embeddedFont>
      <p:font typeface="Calibri" panose="020F0502020204030204" pitchFamily="34" charset="0"/>
      <p:regular r:id="rId32"/>
      <p:bold r:id="rId33"/>
      <p:italic r:id="rId34"/>
      <p:boldItalic r:id="rId35"/>
    </p:embeddedFont>
    <p:embeddedFont>
      <p:font typeface="Raleway" panose="020B060402020202020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40" roundtripDataSignature="AMtx7mgySozY8S/wUEb7vpeMA7MXieGlS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A8B5"/>
    <a:srgbClr val="33859C"/>
    <a:srgbClr val="215968"/>
    <a:srgbClr val="4FABBA"/>
    <a:srgbClr val="93C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07"/>
    <p:restoredTop sz="94694"/>
  </p:normalViewPr>
  <p:slideViewPr>
    <p:cSldViewPr snapToGrid="0" snapToObjects="1">
      <p:cViewPr varScale="1">
        <p:scale>
          <a:sx n="81" d="100"/>
          <a:sy n="81" d="100"/>
        </p:scale>
        <p:origin x="792" y="2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7933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4624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1486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46011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3069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B9DAC7F-3385-CA4E-B5CB-9A6CD8683A3C}" type="slidenum">
              <a:rPr lang="nl-NL" smtClean="0"/>
              <a:t>15</a:t>
            </a:fld>
            <a:endParaRPr lang="nl-NL"/>
          </a:p>
        </p:txBody>
      </p:sp>
    </p:spTree>
    <p:extLst>
      <p:ext uri="{BB962C8B-B14F-4D97-AF65-F5344CB8AC3E}">
        <p14:creationId xmlns:p14="http://schemas.microsoft.com/office/powerpoint/2010/main" val="3664827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7440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1752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3807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16011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59820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B9DAC7F-3385-CA4E-B5CB-9A6CD8683A3C}" type="slidenum">
              <a:rPr lang="nl-NL" smtClean="0"/>
              <a:t>23</a:t>
            </a:fld>
            <a:endParaRPr lang="nl-NL"/>
          </a:p>
        </p:txBody>
      </p:sp>
    </p:spTree>
    <p:extLst>
      <p:ext uri="{BB962C8B-B14F-4D97-AF65-F5344CB8AC3E}">
        <p14:creationId xmlns:p14="http://schemas.microsoft.com/office/powerpoint/2010/main" val="3108621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3618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57891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10393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34760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B9DAC7F-3385-CA4E-B5CB-9A6CD8683A3C}" type="slidenum">
              <a:rPr lang="nl-NL" smtClean="0"/>
              <a:t>28</a:t>
            </a:fld>
            <a:endParaRPr lang="nl-NL"/>
          </a:p>
        </p:txBody>
      </p:sp>
    </p:spTree>
    <p:extLst>
      <p:ext uri="{BB962C8B-B14F-4D97-AF65-F5344CB8AC3E}">
        <p14:creationId xmlns:p14="http://schemas.microsoft.com/office/powerpoint/2010/main" val="36973981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0474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9788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3958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5233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B9DAC7F-3385-CA4E-B5CB-9A6CD8683A3C}" type="slidenum">
              <a:rPr lang="nl-NL" smtClean="0"/>
              <a:t>7</a:t>
            </a:fld>
            <a:endParaRPr lang="nl-NL"/>
          </a:p>
        </p:txBody>
      </p:sp>
    </p:spTree>
    <p:extLst>
      <p:ext uri="{BB962C8B-B14F-4D97-AF65-F5344CB8AC3E}">
        <p14:creationId xmlns:p14="http://schemas.microsoft.com/office/powerpoint/2010/main" val="1713693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288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11"/>
        <p:cNvGrpSpPr/>
        <p:nvPr/>
      </p:nvGrpSpPr>
      <p:grpSpPr>
        <a:xfrm>
          <a:off x="0" y="0"/>
          <a:ext cx="0" cy="0"/>
          <a:chOff x="0" y="0"/>
          <a:chExt cx="0" cy="0"/>
        </a:xfrm>
      </p:grpSpPr>
      <p:sp>
        <p:nvSpPr>
          <p:cNvPr id="12" name="Google Shape;12;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 name="Google Shape;14;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en verticale tekst" type="vertTx">
  <p:cSld name="VERTICAL_TEXT">
    <p:spTree>
      <p:nvGrpSpPr>
        <p:cNvPr id="1" name="Shape 68"/>
        <p:cNvGrpSpPr/>
        <p:nvPr/>
      </p:nvGrpSpPr>
      <p:grpSpPr>
        <a:xfrm>
          <a:off x="0" y="0"/>
          <a:ext cx="0" cy="0"/>
          <a:chOff x="0" y="0"/>
          <a:chExt cx="0" cy="0"/>
        </a:xfrm>
      </p:grpSpPr>
      <p:sp>
        <p:nvSpPr>
          <p:cNvPr id="69" name="Google Shape;69;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_TITLE_AND_VERTICAL_TEXT">
    <p:spTree>
      <p:nvGrpSpPr>
        <p:cNvPr id="1" name="Shape 74"/>
        <p:cNvGrpSpPr/>
        <p:nvPr/>
      </p:nvGrpSpPr>
      <p:grpSpPr>
        <a:xfrm>
          <a:off x="0" y="0"/>
          <a:ext cx="0" cy="0"/>
          <a:chOff x="0" y="0"/>
          <a:chExt cx="0" cy="0"/>
        </a:xfrm>
      </p:grpSpPr>
      <p:sp>
        <p:nvSpPr>
          <p:cNvPr id="75" name="Google Shape;75;p1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dia" type="title">
  <p:cSld name="TITLE">
    <p:spTree>
      <p:nvGrpSpPr>
        <p:cNvPr id="1" name="Shape 17"/>
        <p:cNvGrpSpPr/>
        <p:nvPr/>
      </p:nvGrpSpPr>
      <p:grpSpPr>
        <a:xfrm>
          <a:off x="0" y="0"/>
          <a:ext cx="0" cy="0"/>
          <a:chOff x="0" y="0"/>
          <a:chExt cx="0" cy="0"/>
        </a:xfrm>
      </p:grpSpPr>
      <p:sp>
        <p:nvSpPr>
          <p:cNvPr id="18" name="Google Shape;18;p1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ekop" type="secHead">
  <p:cSld name="SECTION_HEADER">
    <p:spTree>
      <p:nvGrpSpPr>
        <p:cNvPr id="1" name="Shape 23"/>
        <p:cNvGrpSpPr/>
        <p:nvPr/>
      </p:nvGrpSpPr>
      <p:grpSpPr>
        <a:xfrm>
          <a:off x="0" y="0"/>
          <a:ext cx="0" cy="0"/>
          <a:chOff x="0" y="0"/>
          <a:chExt cx="0" cy="0"/>
        </a:xfrm>
      </p:grpSpPr>
      <p:sp>
        <p:nvSpPr>
          <p:cNvPr id="24" name="Google Shape;24;p1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houd van twee" type="twoObj">
  <p:cSld name="TWO_OBJECTS">
    <p:spTree>
      <p:nvGrpSpPr>
        <p:cNvPr id="1" name="Shape 29"/>
        <p:cNvGrpSpPr/>
        <p:nvPr/>
      </p:nvGrpSpPr>
      <p:grpSpPr>
        <a:xfrm>
          <a:off x="0" y="0"/>
          <a:ext cx="0" cy="0"/>
          <a:chOff x="0" y="0"/>
          <a:chExt cx="0" cy="0"/>
        </a:xfrm>
      </p:grpSpPr>
      <p:sp>
        <p:nvSpPr>
          <p:cNvPr id="30" name="Google Shape;3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gelijking" type="twoTxTwoObj">
  <p:cSld name="TWO_OBJECTS_WITH_TEXT">
    <p:spTree>
      <p:nvGrpSpPr>
        <p:cNvPr id="1" name="Shape 36"/>
        <p:cNvGrpSpPr/>
        <p:nvPr/>
      </p:nvGrpSpPr>
      <p:grpSpPr>
        <a:xfrm>
          <a:off x="0" y="0"/>
          <a:ext cx="0" cy="0"/>
          <a:chOff x="0" y="0"/>
          <a:chExt cx="0" cy="0"/>
        </a:xfrm>
      </p:grpSpPr>
      <p:sp>
        <p:nvSpPr>
          <p:cNvPr id="37" name="Google Shape;37;p1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lleen titel" type="titleOnly">
  <p:cSld name="TITLE_ONLY">
    <p:spTree>
      <p:nvGrpSpPr>
        <p:cNvPr id="1" name="Shape 45"/>
        <p:cNvGrpSpPr/>
        <p:nvPr/>
      </p:nvGrpSpPr>
      <p:grpSpPr>
        <a:xfrm>
          <a:off x="0" y="0"/>
          <a:ext cx="0" cy="0"/>
          <a:chOff x="0" y="0"/>
          <a:chExt cx="0" cy="0"/>
        </a:xfrm>
      </p:grpSpPr>
      <p:sp>
        <p:nvSpPr>
          <p:cNvPr id="46" name="Google Shape;46;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eg" type="blank">
  <p:cSld name="BLANK">
    <p:spTree>
      <p:nvGrpSpPr>
        <p:cNvPr id="1" name="Shape 50"/>
        <p:cNvGrpSpPr/>
        <p:nvPr/>
      </p:nvGrpSpPr>
      <p:grpSpPr>
        <a:xfrm>
          <a:off x="0" y="0"/>
          <a:ext cx="0" cy="0"/>
          <a:chOff x="0" y="0"/>
          <a:chExt cx="0" cy="0"/>
        </a:xfrm>
      </p:grpSpPr>
      <p:sp>
        <p:nvSpPr>
          <p:cNvPr id="51" name="Google Shape;5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oud met bijschrift" type="objTx">
  <p:cSld name="OBJECT_WITH_CAPTION_TEXT">
    <p:spTree>
      <p:nvGrpSpPr>
        <p:cNvPr id="1" name="Shape 54"/>
        <p:cNvGrpSpPr/>
        <p:nvPr/>
      </p:nvGrpSpPr>
      <p:grpSpPr>
        <a:xfrm>
          <a:off x="0" y="0"/>
          <a:ext cx="0" cy="0"/>
          <a:chOff x="0" y="0"/>
          <a:chExt cx="0" cy="0"/>
        </a:xfrm>
      </p:grpSpPr>
      <p:sp>
        <p:nvSpPr>
          <p:cNvPr id="55" name="Google Shape;55;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fbeelding met bijschrift" type="picTx">
  <p:cSld name="PICTURE_WITH_CAPTION_TEXT">
    <p:spTree>
      <p:nvGrpSpPr>
        <p:cNvPr id="1" name="Shape 61"/>
        <p:cNvGrpSpPr/>
        <p:nvPr/>
      </p:nvGrpSpPr>
      <p:grpSpPr>
        <a:xfrm>
          <a:off x="0" y="0"/>
          <a:ext cx="0" cy="0"/>
          <a:chOff x="0" y="0"/>
          <a:chExt cx="0" cy="0"/>
        </a:xfrm>
      </p:grpSpPr>
      <p:sp>
        <p:nvSpPr>
          <p:cNvPr id="62" name="Google Shape;62;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7"/>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cstate="screen">
            <a:alphaModFix/>
            <a:extLst>
              <a:ext uri="{28A0092B-C50C-407E-A947-70E740481C1C}">
                <a14:useLocalDpi xmlns:a14="http://schemas.microsoft.com/office/drawing/2010/main"/>
              </a:ext>
            </a:extLst>
          </a:blip>
          <a:stretch>
            <a:fillRect/>
          </a:stretch>
        </a:blipFill>
        <a:effectLst/>
      </p:bgPr>
    </p:bg>
    <p:spTree>
      <p:nvGrpSpPr>
        <p:cNvPr id="1" name="Shape 5"/>
        <p:cNvGrpSpPr/>
        <p:nvPr/>
      </p:nvGrpSpPr>
      <p:grpSpPr>
        <a:xfrm>
          <a:off x="0" y="0"/>
          <a:ext cx="0" cy="0"/>
          <a:chOff x="0" y="0"/>
          <a:chExt cx="0" cy="0"/>
        </a:xfrm>
      </p:grpSpPr>
      <p:sp>
        <p:nvSpPr>
          <p:cNvPr id="6" name="Google Shape;6;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hyperlink" Target="https://schooltv.nl/video/het-strafproces-een-rechtszaak-nagespeeld/"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sUuPAVppNFg&amp;list=PLlMX_PjU_aa8KRpBXENY178PWCY3YtXSh&amp;index=20" TargetMode="External"/><Relationship Id="rId7"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hyperlink" Target="http://maatschappij-leer.nl/vmbo/vmbo-h06/2mensenrechtenn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mo4xL2HZiUE&amp;feature=emb_logo"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UQMRtDp7hQY"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TDR8ZrdwuTc&amp;list=PLlMX_PjU_aa8KRpBXENY178PWCY3YtXSh&amp;index=21" TargetMode="External"/><Relationship Id="rId7"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hyperlink" Target="http://maatschappij-leer.nl/vmbo/vmbo-h06/3mensenrechtendilemmapraktijk/"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xCrMLFX3sT0&amp;feature=emb_logo"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www.youtube.com/watch?v=wJWfpRBkmcU&amp;list=PLlMX_PjU_aa8KRpBXENY178PWCY3YtXSh&amp;index=22" TargetMode="External"/><Relationship Id="rId7" Type="http://schemas.openxmlformats.org/officeDocument/2006/relationships/image" Target="../media/image9.sv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maatschappij-leer.nl/vmbo/vmbo-h06/quizh06/" TargetMode="External"/><Relationship Id="rId4" Type="http://schemas.openxmlformats.org/officeDocument/2006/relationships/hyperlink" Target="http://maatschappij-leer.nl/vmbo/vmbo-h06/4mensenrechtendilemmanl/"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esi929LO2vM&amp;feature=emb_logo"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L1VgP9xOLO0&amp;feature=emb_logo"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YYhMNLsLsUQ&amp;list=PLlMX_PjU_aa8KRpBXENY178PWCY3YtXSh&amp;index=19" TargetMode="External"/><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hyperlink" Target="http://maatschappij-leer.nl/vmbo/vmbo-h06/1mensenrechtencriminalitei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cstate="screen">
            <a:alphaModFix/>
            <a:extLst>
              <a:ext uri="{28A0092B-C50C-407E-A947-70E740481C1C}">
                <a14:useLocalDpi xmlns:a14="http://schemas.microsoft.com/office/drawing/2010/main"/>
              </a:ext>
            </a:extLst>
          </a:blip>
          <a:stretch>
            <a:fillRect/>
          </a:stretch>
        </a:blipFill>
        <a:effectLst/>
      </p:bgPr>
    </p:bg>
    <p:spTree>
      <p:nvGrpSpPr>
        <p:cNvPr id="1" name="Shape 89"/>
        <p:cNvGrpSpPr/>
        <p:nvPr/>
      </p:nvGrpSpPr>
      <p:grpSpPr>
        <a:xfrm>
          <a:off x="0" y="0"/>
          <a:ext cx="0" cy="0"/>
          <a:chOff x="0" y="0"/>
          <a:chExt cx="0" cy="0"/>
        </a:xfrm>
      </p:grpSpPr>
      <p:sp>
        <p:nvSpPr>
          <p:cNvPr id="90" name="Google Shape;90;p2"/>
          <p:cNvSpPr txBox="1">
            <a:spLocks noGrp="1"/>
          </p:cNvSpPr>
          <p:nvPr>
            <p:ph type="ctrTitle"/>
          </p:nvPr>
        </p:nvSpPr>
        <p:spPr>
          <a:xfrm>
            <a:off x="3738880" y="3007360"/>
            <a:ext cx="4714240" cy="1105218"/>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5400"/>
              <a:buFont typeface="Raleway"/>
              <a:buNone/>
            </a:pPr>
            <a:r>
              <a:rPr lang="nl-NL" sz="5400" dirty="0">
                <a:solidFill>
                  <a:schemeClr val="lt1"/>
                </a:solidFill>
                <a:latin typeface="Raleway"/>
                <a:ea typeface="Raleway"/>
                <a:cs typeface="Raleway"/>
                <a:sym typeface="Raleway"/>
              </a:rPr>
              <a:t>Hoofdstuk</a:t>
            </a:r>
            <a:r>
              <a:rPr lang="nl-NL" dirty="0">
                <a:solidFill>
                  <a:schemeClr val="lt1"/>
                </a:solidFill>
                <a:latin typeface="Raleway"/>
                <a:ea typeface="Raleway"/>
                <a:cs typeface="Raleway"/>
                <a:sym typeface="Raleway"/>
              </a:rPr>
              <a:t> 6</a:t>
            </a:r>
            <a:endParaRPr dirty="0"/>
          </a:p>
        </p:txBody>
      </p:sp>
      <p:sp>
        <p:nvSpPr>
          <p:cNvPr id="91" name="Google Shape;91;p2"/>
          <p:cNvSpPr txBox="1">
            <a:spLocks noGrp="1"/>
          </p:cNvSpPr>
          <p:nvPr>
            <p:ph type="subTitle" idx="1"/>
          </p:nvPr>
        </p:nvSpPr>
        <p:spPr>
          <a:xfrm>
            <a:off x="3540067" y="4112578"/>
            <a:ext cx="5111865" cy="43171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200"/>
              <a:buNone/>
            </a:pPr>
            <a:r>
              <a:rPr lang="nl-NL" sz="3200" dirty="0">
                <a:solidFill>
                  <a:schemeClr val="lt1"/>
                </a:solidFill>
                <a:latin typeface="Raleway"/>
                <a:sym typeface="Raleway"/>
              </a:rPr>
              <a:t>Mensenrechtendilemma</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Raleway"/>
              <a:buNone/>
            </a:pPr>
            <a:r>
              <a:rPr lang="nl-NL" b="1" dirty="0">
                <a:solidFill>
                  <a:schemeClr val="lt1"/>
                </a:solidFill>
                <a:latin typeface="Raleway"/>
                <a:ea typeface="Raleway"/>
                <a:cs typeface="Raleway"/>
                <a:sym typeface="Raleway"/>
              </a:rPr>
              <a:t>§</a:t>
            </a:r>
            <a:r>
              <a:rPr lang="nl-NL" dirty="0">
                <a:solidFill>
                  <a:schemeClr val="lt1"/>
                </a:solidFill>
                <a:latin typeface="Raleway"/>
                <a:ea typeface="Raleway"/>
                <a:cs typeface="Raleway"/>
                <a:sym typeface="Raleway"/>
              </a:rPr>
              <a:t> </a:t>
            </a:r>
            <a:r>
              <a:rPr lang="nl-NL" b="1" dirty="0">
                <a:solidFill>
                  <a:schemeClr val="lt1"/>
                </a:solidFill>
                <a:latin typeface="Raleway"/>
                <a:ea typeface="Raleway"/>
                <a:cs typeface="Raleway"/>
                <a:sym typeface="Raleway"/>
              </a:rPr>
              <a:t>6.2 </a:t>
            </a:r>
            <a:r>
              <a:rPr lang="nl-NL" dirty="0">
                <a:solidFill>
                  <a:schemeClr val="lt1"/>
                </a:solidFill>
                <a:latin typeface="Raleway"/>
                <a:ea typeface="Raleway"/>
                <a:cs typeface="Raleway"/>
                <a:sym typeface="Raleway"/>
              </a:rPr>
              <a:t>Mensenrechten in Nederland</a:t>
            </a:r>
            <a:endParaRPr dirty="0"/>
          </a:p>
        </p:txBody>
      </p:sp>
      <p:sp>
        <p:nvSpPr>
          <p:cNvPr id="105" name="Google Shape;105;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indent="-457200">
              <a:spcBef>
                <a:spcPts val="0"/>
              </a:spcBef>
              <a:buSzPts val="2800"/>
            </a:pPr>
            <a:r>
              <a:rPr lang="nl-NL" dirty="0">
                <a:latin typeface="Raleway"/>
                <a:ea typeface="Raleway"/>
                <a:cs typeface="Raleway"/>
                <a:sym typeface="Raleway"/>
              </a:rPr>
              <a:t>Nalatigheid: je hebt iets niet gedaan wat je wel had moeten doen. Ook hiervoor kunnen mensen voor de rechter komen. </a:t>
            </a:r>
          </a:p>
          <a:p>
            <a:pPr marL="0" lvl="0" indent="0">
              <a:spcBef>
                <a:spcPts val="0"/>
              </a:spcBef>
              <a:buSzPts val="2800"/>
              <a:buNone/>
            </a:pPr>
            <a:endParaRPr lang="nl-NL" sz="2400" dirty="0">
              <a:latin typeface="Raleway"/>
              <a:ea typeface="Raleway"/>
              <a:cs typeface="Raleway"/>
              <a:sym typeface="Raleway"/>
            </a:endParaRPr>
          </a:p>
          <a:p>
            <a:pPr marL="0" lvl="0" indent="0">
              <a:spcBef>
                <a:spcPts val="0"/>
              </a:spcBef>
              <a:buSzPts val="2800"/>
              <a:buNone/>
            </a:pPr>
            <a:r>
              <a:rPr lang="nl-NL" sz="2400" dirty="0">
                <a:latin typeface="Raleway"/>
                <a:ea typeface="Raleway"/>
                <a:cs typeface="Raleway"/>
                <a:sym typeface="Raleway"/>
              </a:rPr>
              <a:t>&gt; Voorbeelden: geen licht op de fiets in het donker, </a:t>
            </a:r>
          </a:p>
          <a:p>
            <a:pPr marL="0" lvl="0" indent="0">
              <a:spcBef>
                <a:spcPts val="0"/>
              </a:spcBef>
              <a:buSzPts val="2800"/>
              <a:buNone/>
            </a:pPr>
            <a:r>
              <a:rPr lang="nl-NL" sz="2400" dirty="0">
                <a:latin typeface="Raleway"/>
                <a:ea typeface="Raleway"/>
                <a:cs typeface="Raleway"/>
                <a:sym typeface="Raleway"/>
              </a:rPr>
              <a:t>geen gordel om in de auto.</a:t>
            </a:r>
            <a:endParaRPr sz="2400" dirty="0">
              <a:latin typeface="Raleway"/>
              <a:ea typeface="Raleway"/>
              <a:cs typeface="Raleway"/>
              <a:sym typeface="Raleway"/>
            </a:endParaRPr>
          </a:p>
        </p:txBody>
      </p:sp>
      <p:sp>
        <p:nvSpPr>
          <p:cNvPr id="106" name="Google Shape;106;p4"/>
          <p:cNvSpPr txBox="1"/>
          <p:nvPr/>
        </p:nvSpPr>
        <p:spPr>
          <a:xfrm>
            <a:off x="9285728" y="6488668"/>
            <a:ext cx="321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a:solidFill>
                  <a:schemeClr val="lt1"/>
                </a:solidFill>
                <a:latin typeface="Raleway"/>
                <a:ea typeface="Raleway"/>
                <a:cs typeface="Raleway"/>
                <a:sym typeface="Raleway"/>
              </a:rPr>
              <a:t>www.maatschappij-leer.nl</a:t>
            </a:r>
            <a:endParaRPr/>
          </a:p>
        </p:txBody>
      </p:sp>
      <p:pic>
        <p:nvPicPr>
          <p:cNvPr id="107" name="Google Shape;107;p4" descr="Werel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007324" y="6534132"/>
            <a:ext cx="278404" cy="278404"/>
          </a:xfrm>
          <a:prstGeom prst="rect">
            <a:avLst/>
          </a:prstGeom>
          <a:noFill/>
          <a:ln>
            <a:noFill/>
          </a:ln>
        </p:spPr>
      </p:pic>
      <p:pic>
        <p:nvPicPr>
          <p:cNvPr id="6" name="Afbeelding 5" descr="Afbeelding met persoon, tafel, man, binnen&#10;&#10;Automatisch gegenereerde beschrijving">
            <a:extLst>
              <a:ext uri="{FF2B5EF4-FFF2-40B4-BE49-F238E27FC236}">
                <a16:creationId xmlns:a16="http://schemas.microsoft.com/office/drawing/2014/main" id="{425FFC60-0503-DD44-8867-C5F365922D9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40436" y="3016679"/>
            <a:ext cx="3522238" cy="2329814"/>
          </a:xfrm>
          <a:prstGeom prst="rect">
            <a:avLst/>
          </a:prstGeom>
        </p:spPr>
      </p:pic>
    </p:spTree>
    <p:extLst>
      <p:ext uri="{BB962C8B-B14F-4D97-AF65-F5344CB8AC3E}">
        <p14:creationId xmlns:p14="http://schemas.microsoft.com/office/powerpoint/2010/main" val="3019672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Raleway"/>
              <a:buNone/>
            </a:pPr>
            <a:r>
              <a:rPr lang="nl-NL" b="1" dirty="0">
                <a:solidFill>
                  <a:schemeClr val="lt1"/>
                </a:solidFill>
                <a:latin typeface="Raleway"/>
                <a:ea typeface="Raleway"/>
                <a:cs typeface="Raleway"/>
                <a:sym typeface="Raleway"/>
              </a:rPr>
              <a:t>§</a:t>
            </a:r>
            <a:r>
              <a:rPr lang="nl-NL" dirty="0">
                <a:solidFill>
                  <a:schemeClr val="lt1"/>
                </a:solidFill>
                <a:latin typeface="Raleway"/>
                <a:ea typeface="Raleway"/>
                <a:cs typeface="Raleway"/>
                <a:sym typeface="Raleway"/>
              </a:rPr>
              <a:t> </a:t>
            </a:r>
            <a:r>
              <a:rPr lang="nl-NL" b="1" dirty="0">
                <a:solidFill>
                  <a:schemeClr val="lt1"/>
                </a:solidFill>
                <a:latin typeface="Raleway"/>
                <a:ea typeface="Raleway"/>
                <a:cs typeface="Raleway"/>
                <a:sym typeface="Raleway"/>
              </a:rPr>
              <a:t>6.2 </a:t>
            </a:r>
            <a:r>
              <a:rPr lang="nl-NL" dirty="0">
                <a:solidFill>
                  <a:schemeClr val="lt1"/>
                </a:solidFill>
                <a:latin typeface="Raleway"/>
                <a:ea typeface="Raleway"/>
                <a:cs typeface="Raleway"/>
                <a:sym typeface="Raleway"/>
              </a:rPr>
              <a:t>Mensenrechten in Nederland</a:t>
            </a:r>
            <a:endParaRPr dirty="0"/>
          </a:p>
        </p:txBody>
      </p:sp>
      <p:sp>
        <p:nvSpPr>
          <p:cNvPr id="105" name="Google Shape;105;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spcBef>
                <a:spcPts val="0"/>
              </a:spcBef>
              <a:buSzPts val="2800"/>
              <a:buNone/>
            </a:pPr>
            <a:r>
              <a:rPr lang="nl-NL" dirty="0">
                <a:latin typeface="Raleway"/>
                <a:ea typeface="Raleway"/>
                <a:cs typeface="Raleway"/>
                <a:sym typeface="Raleway"/>
              </a:rPr>
              <a:t>Strafzaak: onderzoek waarin de rechter beoordeelt of iemand schuldig is. Een strafzaak verloopt als volgt: </a:t>
            </a:r>
          </a:p>
          <a:p>
            <a:pPr marL="0" lvl="0" indent="0">
              <a:spcBef>
                <a:spcPts val="0"/>
              </a:spcBef>
              <a:buSzPts val="2800"/>
              <a:buNone/>
            </a:pPr>
            <a:endParaRPr lang="nl-NL" dirty="0">
              <a:latin typeface="Raleway"/>
              <a:ea typeface="Raleway"/>
              <a:cs typeface="Raleway"/>
              <a:sym typeface="Raleway"/>
            </a:endParaRPr>
          </a:p>
          <a:p>
            <a:pPr marL="0" lvl="0" indent="0">
              <a:spcBef>
                <a:spcPts val="0"/>
              </a:spcBef>
              <a:buSzPts val="2800"/>
              <a:buNone/>
            </a:pPr>
            <a:r>
              <a:rPr lang="nl-NL" dirty="0">
                <a:latin typeface="Raleway"/>
                <a:ea typeface="Raleway"/>
                <a:cs typeface="Raleway"/>
                <a:sym typeface="Raleway"/>
              </a:rPr>
              <a:t>1. Opening				5. Requisitoir</a:t>
            </a:r>
          </a:p>
          <a:p>
            <a:pPr marL="0" lvl="0" indent="0">
              <a:spcBef>
                <a:spcPts val="0"/>
              </a:spcBef>
              <a:buSzPts val="2800"/>
              <a:buNone/>
            </a:pPr>
            <a:r>
              <a:rPr lang="nl-NL" dirty="0">
                <a:latin typeface="Raleway"/>
                <a:ea typeface="Raleway"/>
                <a:cs typeface="Raleway"/>
                <a:sym typeface="Raleway"/>
              </a:rPr>
              <a:t>2. Aanklacht			6. Pleidooi	</a:t>
            </a:r>
          </a:p>
          <a:p>
            <a:pPr marL="0" lvl="0" indent="0">
              <a:spcBef>
                <a:spcPts val="0"/>
              </a:spcBef>
              <a:buSzPts val="2800"/>
              <a:buNone/>
            </a:pPr>
            <a:r>
              <a:rPr lang="nl-NL" dirty="0">
                <a:latin typeface="Raleway"/>
                <a:ea typeface="Raleway"/>
                <a:cs typeface="Raleway"/>
                <a:sym typeface="Raleway"/>
              </a:rPr>
              <a:t>3. Ondervraging			7. Laatste woord</a:t>
            </a:r>
          </a:p>
          <a:p>
            <a:pPr marL="0" lvl="0" indent="0">
              <a:spcBef>
                <a:spcPts val="0"/>
              </a:spcBef>
              <a:buSzPts val="2800"/>
              <a:buNone/>
            </a:pPr>
            <a:r>
              <a:rPr lang="nl-NL" dirty="0">
                <a:latin typeface="Raleway"/>
                <a:ea typeface="Raleway"/>
                <a:cs typeface="Raleway"/>
                <a:sym typeface="Raleway"/>
              </a:rPr>
              <a:t>4. Verklaring			8. Vonnis</a:t>
            </a:r>
          </a:p>
          <a:p>
            <a:pPr marL="228600" lvl="0" indent="-76200" algn="l" rtl="0">
              <a:lnSpc>
                <a:spcPct val="90000"/>
              </a:lnSpc>
              <a:spcBef>
                <a:spcPts val="1000"/>
              </a:spcBef>
              <a:spcAft>
                <a:spcPts val="0"/>
              </a:spcAft>
              <a:buClr>
                <a:schemeClr val="dk1"/>
              </a:buClr>
              <a:buSzPts val="2400"/>
              <a:buNone/>
            </a:pPr>
            <a:endParaRPr lang="nl-NL" sz="2400" dirty="0">
              <a:latin typeface="Raleway"/>
              <a:ea typeface="Raleway"/>
              <a:cs typeface="Raleway"/>
              <a:sym typeface="Raleway"/>
            </a:endParaRPr>
          </a:p>
          <a:p>
            <a:pPr marL="228600" lvl="0" indent="-76200" algn="l" rtl="0">
              <a:lnSpc>
                <a:spcPct val="90000"/>
              </a:lnSpc>
              <a:spcBef>
                <a:spcPts val="1000"/>
              </a:spcBef>
              <a:spcAft>
                <a:spcPts val="0"/>
              </a:spcAft>
              <a:buClr>
                <a:schemeClr val="dk1"/>
              </a:buClr>
              <a:buSzPts val="2400"/>
              <a:buNone/>
            </a:pPr>
            <a:r>
              <a:rPr lang="nl-NL" sz="2400" dirty="0">
                <a:latin typeface="Raleway"/>
                <a:ea typeface="Raleway"/>
                <a:cs typeface="Raleway"/>
                <a:sym typeface="Raleway"/>
              </a:rPr>
              <a:t>&gt; </a:t>
            </a:r>
            <a:r>
              <a:rPr lang="nl-LT" sz="2400">
                <a:latin typeface="Raleway"/>
                <a:ea typeface="Raleway"/>
                <a:cs typeface="Raleway"/>
                <a:sym typeface="Raleway"/>
              </a:rPr>
              <a:t>Zie </a:t>
            </a:r>
            <a:r>
              <a:rPr lang="nl-LT" sz="2400" dirty="0">
                <a:latin typeface="Raleway"/>
                <a:ea typeface="Raleway"/>
                <a:cs typeface="Raleway"/>
                <a:sym typeface="Raleway"/>
                <a:hlinkClick r:id="rId3"/>
              </a:rPr>
              <a:t>filmpje</a:t>
            </a:r>
            <a:r>
              <a:rPr lang="nl-LT" sz="2400" dirty="0">
                <a:latin typeface="Raleway"/>
                <a:ea typeface="Raleway"/>
                <a:cs typeface="Raleway"/>
                <a:sym typeface="Raleway"/>
              </a:rPr>
              <a:t> voor een strafzaak.</a:t>
            </a:r>
            <a:endParaRPr sz="2400" dirty="0">
              <a:latin typeface="Raleway"/>
              <a:ea typeface="Raleway"/>
              <a:cs typeface="Raleway"/>
              <a:sym typeface="Raleway"/>
            </a:endParaRPr>
          </a:p>
        </p:txBody>
      </p:sp>
      <p:sp>
        <p:nvSpPr>
          <p:cNvPr id="106" name="Google Shape;106;p4"/>
          <p:cNvSpPr txBox="1"/>
          <p:nvPr/>
        </p:nvSpPr>
        <p:spPr>
          <a:xfrm>
            <a:off x="9285728" y="6488668"/>
            <a:ext cx="321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a:solidFill>
                  <a:schemeClr val="lt1"/>
                </a:solidFill>
                <a:latin typeface="Raleway"/>
                <a:ea typeface="Raleway"/>
                <a:cs typeface="Raleway"/>
                <a:sym typeface="Raleway"/>
              </a:rPr>
              <a:t>www.maatschappij-leer.nl</a:t>
            </a:r>
            <a:endParaRPr/>
          </a:p>
        </p:txBody>
      </p:sp>
      <p:pic>
        <p:nvPicPr>
          <p:cNvPr id="107" name="Google Shape;107;p4" descr="Wereld"/>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9007324" y="6534132"/>
            <a:ext cx="278404" cy="278404"/>
          </a:xfrm>
          <a:prstGeom prst="rect">
            <a:avLst/>
          </a:prstGeom>
          <a:noFill/>
          <a:ln>
            <a:noFill/>
          </a:ln>
        </p:spPr>
      </p:pic>
    </p:spTree>
    <p:extLst>
      <p:ext uri="{BB962C8B-B14F-4D97-AF65-F5344CB8AC3E}">
        <p14:creationId xmlns:p14="http://schemas.microsoft.com/office/powerpoint/2010/main" val="212668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5">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Raleway"/>
              <a:buNone/>
            </a:pPr>
            <a:r>
              <a:rPr lang="nl-NL" b="1" dirty="0">
                <a:solidFill>
                  <a:schemeClr val="lt1"/>
                </a:solidFill>
                <a:latin typeface="Raleway"/>
                <a:ea typeface="Raleway"/>
                <a:cs typeface="Raleway"/>
                <a:sym typeface="Raleway"/>
              </a:rPr>
              <a:t>§</a:t>
            </a:r>
            <a:r>
              <a:rPr lang="nl-NL" dirty="0">
                <a:solidFill>
                  <a:schemeClr val="lt1"/>
                </a:solidFill>
                <a:latin typeface="Raleway"/>
                <a:ea typeface="Raleway"/>
                <a:cs typeface="Raleway"/>
                <a:sym typeface="Raleway"/>
              </a:rPr>
              <a:t> </a:t>
            </a:r>
            <a:r>
              <a:rPr lang="nl-NL" b="1" dirty="0">
                <a:solidFill>
                  <a:schemeClr val="lt1"/>
                </a:solidFill>
                <a:latin typeface="Raleway"/>
                <a:ea typeface="Raleway"/>
                <a:cs typeface="Raleway"/>
                <a:sym typeface="Raleway"/>
              </a:rPr>
              <a:t>6.2 </a:t>
            </a:r>
            <a:r>
              <a:rPr lang="nl-NL" dirty="0">
                <a:solidFill>
                  <a:schemeClr val="lt1"/>
                </a:solidFill>
                <a:latin typeface="Raleway"/>
                <a:ea typeface="Raleway"/>
                <a:cs typeface="Raleway"/>
                <a:sym typeface="Raleway"/>
              </a:rPr>
              <a:t>Mensenrechten in Nederland</a:t>
            </a:r>
            <a:endParaRPr dirty="0"/>
          </a:p>
        </p:txBody>
      </p:sp>
      <p:sp>
        <p:nvSpPr>
          <p:cNvPr id="105" name="Google Shape;105;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514350" lvl="0" indent="-514350">
              <a:spcBef>
                <a:spcPts val="0"/>
              </a:spcBef>
              <a:buSzPts val="2800"/>
              <a:buFont typeface="+mj-lt"/>
              <a:buAutoNum type="arabicPeriod"/>
            </a:pPr>
            <a:r>
              <a:rPr lang="nl-NL" dirty="0">
                <a:latin typeface="Raleway"/>
                <a:ea typeface="Raleway"/>
                <a:cs typeface="Raleway"/>
                <a:sym typeface="Raleway"/>
              </a:rPr>
              <a:t>Opening: rechter opent de zaak en vraagt om persoonsgegevens van verdachte;</a:t>
            </a:r>
          </a:p>
          <a:p>
            <a:pPr marL="514350" lvl="0" indent="-514350">
              <a:spcBef>
                <a:spcPts val="0"/>
              </a:spcBef>
              <a:buSzPts val="2800"/>
              <a:buFont typeface="+mj-lt"/>
              <a:buAutoNum type="arabicPeriod"/>
            </a:pPr>
            <a:endParaRPr lang="nl-NL" dirty="0">
              <a:latin typeface="Raleway"/>
              <a:ea typeface="Raleway"/>
              <a:cs typeface="Raleway"/>
              <a:sym typeface="Raleway"/>
            </a:endParaRPr>
          </a:p>
          <a:p>
            <a:pPr marL="514350" lvl="0" indent="-514350">
              <a:spcBef>
                <a:spcPts val="0"/>
              </a:spcBef>
              <a:buSzPts val="2800"/>
              <a:buFont typeface="+mj-lt"/>
              <a:buAutoNum type="arabicPeriod"/>
            </a:pPr>
            <a:r>
              <a:rPr lang="nl-NL" dirty="0">
                <a:latin typeface="Raleway"/>
                <a:ea typeface="Raleway"/>
                <a:cs typeface="Raleway"/>
                <a:sym typeface="Raleway"/>
              </a:rPr>
              <a:t>Aanklacht: officier van justitie leest voor van welk misdrijf de verdachte wordt beschuldigd;</a:t>
            </a:r>
          </a:p>
          <a:p>
            <a:pPr marL="514350" lvl="0" indent="-514350">
              <a:spcBef>
                <a:spcPts val="0"/>
              </a:spcBef>
              <a:buSzPts val="2800"/>
              <a:buFont typeface="+mj-lt"/>
              <a:buAutoNum type="arabicPeriod"/>
            </a:pPr>
            <a:endParaRPr lang="nl-NL" dirty="0">
              <a:latin typeface="Raleway"/>
              <a:ea typeface="Raleway"/>
              <a:cs typeface="Raleway"/>
              <a:sym typeface="Raleway"/>
            </a:endParaRPr>
          </a:p>
          <a:p>
            <a:pPr marL="514350" lvl="0" indent="-514350">
              <a:spcBef>
                <a:spcPts val="0"/>
              </a:spcBef>
              <a:buSzPts val="2800"/>
              <a:buFont typeface="+mj-lt"/>
              <a:buAutoNum type="arabicPeriod"/>
            </a:pPr>
            <a:r>
              <a:rPr lang="nl-NL" dirty="0">
                <a:latin typeface="Raleway"/>
                <a:ea typeface="Raleway"/>
                <a:cs typeface="Raleway"/>
                <a:sym typeface="Raleway"/>
              </a:rPr>
              <a:t>Ondervraging: rechter, officier van justitie en advocaat stellen vragen aan verdachte;</a:t>
            </a:r>
          </a:p>
          <a:p>
            <a:pPr marL="514350" lvl="0" indent="-514350">
              <a:spcBef>
                <a:spcPts val="0"/>
              </a:spcBef>
              <a:buSzPts val="2800"/>
              <a:buFont typeface="+mj-lt"/>
              <a:buAutoNum type="arabicPeriod"/>
            </a:pPr>
            <a:endParaRPr lang="nl-NL" dirty="0">
              <a:latin typeface="Raleway"/>
              <a:ea typeface="Raleway"/>
              <a:cs typeface="Raleway"/>
              <a:sym typeface="Raleway"/>
            </a:endParaRPr>
          </a:p>
          <a:p>
            <a:pPr marL="514350" lvl="0" indent="-514350">
              <a:spcBef>
                <a:spcPts val="0"/>
              </a:spcBef>
              <a:buSzPts val="2800"/>
              <a:buFont typeface="+mj-lt"/>
              <a:buAutoNum type="arabicPeriod"/>
            </a:pPr>
            <a:r>
              <a:rPr lang="nl-NL" dirty="0">
                <a:latin typeface="Raleway"/>
                <a:ea typeface="Raleway"/>
                <a:cs typeface="Raleway"/>
                <a:sym typeface="Raleway"/>
              </a:rPr>
              <a:t>Verklaring: slachtoffer geeft een verklaring over zijn aanklacht;</a:t>
            </a:r>
            <a:endParaRPr sz="2400" dirty="0">
              <a:latin typeface="Raleway"/>
              <a:ea typeface="Raleway"/>
              <a:cs typeface="Raleway"/>
              <a:sym typeface="Raleway"/>
            </a:endParaRPr>
          </a:p>
        </p:txBody>
      </p:sp>
      <p:sp>
        <p:nvSpPr>
          <p:cNvPr id="106" name="Google Shape;106;p4"/>
          <p:cNvSpPr txBox="1"/>
          <p:nvPr/>
        </p:nvSpPr>
        <p:spPr>
          <a:xfrm>
            <a:off x="9285728" y="6488668"/>
            <a:ext cx="321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a:solidFill>
                  <a:schemeClr val="lt1"/>
                </a:solidFill>
                <a:latin typeface="Raleway"/>
                <a:ea typeface="Raleway"/>
                <a:cs typeface="Raleway"/>
                <a:sym typeface="Raleway"/>
              </a:rPr>
              <a:t>www.maatschappij-leer.nl</a:t>
            </a:r>
            <a:endParaRPr/>
          </a:p>
        </p:txBody>
      </p:sp>
      <p:pic>
        <p:nvPicPr>
          <p:cNvPr id="107" name="Google Shape;107;p4" descr="Werel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007324" y="6534132"/>
            <a:ext cx="278404" cy="278404"/>
          </a:xfrm>
          <a:prstGeom prst="rect">
            <a:avLst/>
          </a:prstGeom>
          <a:noFill/>
          <a:ln>
            <a:noFill/>
          </a:ln>
        </p:spPr>
      </p:pic>
    </p:spTree>
    <p:extLst>
      <p:ext uri="{BB962C8B-B14F-4D97-AF65-F5344CB8AC3E}">
        <p14:creationId xmlns:p14="http://schemas.microsoft.com/office/powerpoint/2010/main" val="5458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Raleway"/>
              <a:buNone/>
            </a:pPr>
            <a:r>
              <a:rPr lang="nl-NL" b="1" dirty="0">
                <a:solidFill>
                  <a:schemeClr val="lt1"/>
                </a:solidFill>
                <a:latin typeface="Raleway"/>
                <a:ea typeface="Raleway"/>
                <a:cs typeface="Raleway"/>
                <a:sym typeface="Raleway"/>
              </a:rPr>
              <a:t>§</a:t>
            </a:r>
            <a:r>
              <a:rPr lang="nl-NL" dirty="0">
                <a:solidFill>
                  <a:schemeClr val="lt1"/>
                </a:solidFill>
                <a:latin typeface="Raleway"/>
                <a:ea typeface="Raleway"/>
                <a:cs typeface="Raleway"/>
                <a:sym typeface="Raleway"/>
              </a:rPr>
              <a:t> </a:t>
            </a:r>
            <a:r>
              <a:rPr lang="nl-NL" b="1" dirty="0">
                <a:solidFill>
                  <a:schemeClr val="lt1"/>
                </a:solidFill>
                <a:latin typeface="Raleway"/>
                <a:ea typeface="Raleway"/>
                <a:cs typeface="Raleway"/>
                <a:sym typeface="Raleway"/>
              </a:rPr>
              <a:t>6.2 </a:t>
            </a:r>
            <a:r>
              <a:rPr lang="nl-NL" dirty="0">
                <a:solidFill>
                  <a:schemeClr val="lt1"/>
                </a:solidFill>
                <a:latin typeface="Raleway"/>
                <a:ea typeface="Raleway"/>
                <a:cs typeface="Raleway"/>
                <a:sym typeface="Raleway"/>
              </a:rPr>
              <a:t>Mensenrechten in Nederland</a:t>
            </a:r>
            <a:endParaRPr dirty="0"/>
          </a:p>
        </p:txBody>
      </p:sp>
      <p:sp>
        <p:nvSpPr>
          <p:cNvPr id="105" name="Google Shape;105;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514350" lvl="0" indent="-514350">
              <a:spcBef>
                <a:spcPts val="0"/>
              </a:spcBef>
              <a:buSzPts val="2800"/>
              <a:buFont typeface="+mj-lt"/>
              <a:buAutoNum type="arabicPeriod" startAt="5"/>
            </a:pPr>
            <a:r>
              <a:rPr lang="nl-NL" dirty="0">
                <a:latin typeface="Raleway"/>
                <a:ea typeface="Raleway"/>
                <a:cs typeface="Raleway"/>
                <a:sym typeface="Raleway"/>
              </a:rPr>
              <a:t>Requisitoir: officier van justitie legt uit waarom de verdachte schuldig is en eist een straf;</a:t>
            </a:r>
          </a:p>
          <a:p>
            <a:pPr marL="514350" lvl="0" indent="-514350">
              <a:spcBef>
                <a:spcPts val="0"/>
              </a:spcBef>
              <a:buSzPts val="2800"/>
              <a:buFont typeface="+mj-lt"/>
              <a:buAutoNum type="arabicPeriod" startAt="5"/>
            </a:pPr>
            <a:endParaRPr lang="nl-NL" dirty="0">
              <a:latin typeface="Raleway"/>
              <a:ea typeface="Raleway"/>
              <a:cs typeface="Raleway"/>
              <a:sym typeface="Raleway"/>
            </a:endParaRPr>
          </a:p>
          <a:p>
            <a:pPr marL="514350" lvl="0" indent="-514350">
              <a:spcBef>
                <a:spcPts val="0"/>
              </a:spcBef>
              <a:buSzPts val="2800"/>
              <a:buFont typeface="+mj-lt"/>
              <a:buAutoNum type="arabicPeriod" startAt="5"/>
            </a:pPr>
            <a:r>
              <a:rPr lang="nl-NL" dirty="0">
                <a:latin typeface="Raleway"/>
                <a:ea typeface="Raleway"/>
                <a:cs typeface="Raleway"/>
                <a:sym typeface="Raleway"/>
              </a:rPr>
              <a:t>Pleidooi: advocaat van de verdachte vertelt waarom de verdachte minder of geen straf verdient;</a:t>
            </a:r>
          </a:p>
          <a:p>
            <a:pPr marL="514350" lvl="0" indent="-514350">
              <a:spcBef>
                <a:spcPts val="0"/>
              </a:spcBef>
              <a:buSzPts val="2800"/>
              <a:buFont typeface="+mj-lt"/>
              <a:buAutoNum type="arabicPeriod" startAt="5"/>
            </a:pPr>
            <a:endParaRPr lang="nl-NL" dirty="0">
              <a:latin typeface="Raleway"/>
              <a:ea typeface="Raleway"/>
              <a:cs typeface="Raleway"/>
              <a:sym typeface="Raleway"/>
            </a:endParaRPr>
          </a:p>
          <a:p>
            <a:pPr marL="514350" lvl="0" indent="-514350">
              <a:spcBef>
                <a:spcPts val="0"/>
              </a:spcBef>
              <a:buSzPts val="2800"/>
              <a:buFont typeface="+mj-lt"/>
              <a:buAutoNum type="arabicPeriod" startAt="5"/>
            </a:pPr>
            <a:r>
              <a:rPr lang="nl-NL" dirty="0">
                <a:latin typeface="Raleway"/>
                <a:ea typeface="Raleway"/>
                <a:cs typeface="Raleway"/>
                <a:sym typeface="Raleway"/>
              </a:rPr>
              <a:t>Laatste woord: de verdachte mag als laatst nog iets zeggen in het proces;</a:t>
            </a:r>
          </a:p>
          <a:p>
            <a:pPr marL="514350" lvl="0" indent="-514350">
              <a:spcBef>
                <a:spcPts val="0"/>
              </a:spcBef>
              <a:buSzPts val="2800"/>
              <a:buFont typeface="+mj-lt"/>
              <a:buAutoNum type="arabicPeriod" startAt="5"/>
            </a:pPr>
            <a:endParaRPr lang="nl-NL" dirty="0">
              <a:latin typeface="Raleway"/>
              <a:ea typeface="Raleway"/>
              <a:cs typeface="Raleway"/>
              <a:sym typeface="Raleway"/>
            </a:endParaRPr>
          </a:p>
          <a:p>
            <a:pPr marL="514350" lvl="0" indent="-514350">
              <a:spcBef>
                <a:spcPts val="0"/>
              </a:spcBef>
              <a:buSzPts val="2800"/>
              <a:buFont typeface="+mj-lt"/>
              <a:buAutoNum type="arabicPeriod" startAt="5"/>
            </a:pPr>
            <a:r>
              <a:rPr lang="nl-NL" dirty="0">
                <a:latin typeface="Raleway"/>
                <a:ea typeface="Raleway"/>
                <a:cs typeface="Raleway"/>
                <a:sym typeface="Raleway"/>
              </a:rPr>
              <a:t>Vonnis: de rechter bepaalt of de verdachte schuldig is en welke straf hij krijgt.	</a:t>
            </a:r>
            <a:endParaRPr sz="2400" dirty="0">
              <a:latin typeface="Raleway"/>
              <a:ea typeface="Raleway"/>
              <a:cs typeface="Raleway"/>
              <a:sym typeface="Raleway"/>
            </a:endParaRPr>
          </a:p>
        </p:txBody>
      </p:sp>
      <p:sp>
        <p:nvSpPr>
          <p:cNvPr id="106" name="Google Shape;106;p4"/>
          <p:cNvSpPr txBox="1"/>
          <p:nvPr/>
        </p:nvSpPr>
        <p:spPr>
          <a:xfrm>
            <a:off x="9285728" y="6488668"/>
            <a:ext cx="321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a:solidFill>
                  <a:schemeClr val="lt1"/>
                </a:solidFill>
                <a:latin typeface="Raleway"/>
                <a:ea typeface="Raleway"/>
                <a:cs typeface="Raleway"/>
                <a:sym typeface="Raleway"/>
              </a:rPr>
              <a:t>www.maatschappij-leer.nl</a:t>
            </a:r>
            <a:endParaRPr/>
          </a:p>
        </p:txBody>
      </p:sp>
      <p:pic>
        <p:nvPicPr>
          <p:cNvPr id="107" name="Google Shape;107;p4" descr="Werel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007324" y="6534132"/>
            <a:ext cx="278404" cy="278404"/>
          </a:xfrm>
          <a:prstGeom prst="rect">
            <a:avLst/>
          </a:prstGeom>
          <a:noFill/>
          <a:ln>
            <a:noFill/>
          </a:ln>
        </p:spPr>
      </p:pic>
    </p:spTree>
    <p:extLst>
      <p:ext uri="{BB962C8B-B14F-4D97-AF65-F5344CB8AC3E}">
        <p14:creationId xmlns:p14="http://schemas.microsoft.com/office/powerpoint/2010/main" val="374252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Raleway"/>
              <a:buNone/>
            </a:pPr>
            <a:r>
              <a:rPr lang="nl-NL" b="1" dirty="0">
                <a:solidFill>
                  <a:schemeClr val="lt1"/>
                </a:solidFill>
                <a:latin typeface="Raleway"/>
                <a:ea typeface="Raleway"/>
                <a:cs typeface="Raleway"/>
                <a:sym typeface="Raleway"/>
              </a:rPr>
              <a:t>§</a:t>
            </a:r>
            <a:r>
              <a:rPr lang="nl-NL" dirty="0">
                <a:solidFill>
                  <a:schemeClr val="lt1"/>
                </a:solidFill>
                <a:latin typeface="Raleway"/>
                <a:ea typeface="Raleway"/>
                <a:cs typeface="Raleway"/>
                <a:sym typeface="Raleway"/>
              </a:rPr>
              <a:t> </a:t>
            </a:r>
            <a:r>
              <a:rPr lang="nl-NL" b="1" dirty="0">
                <a:solidFill>
                  <a:schemeClr val="lt1"/>
                </a:solidFill>
                <a:latin typeface="Raleway"/>
                <a:ea typeface="Raleway"/>
                <a:cs typeface="Raleway"/>
                <a:sym typeface="Raleway"/>
              </a:rPr>
              <a:t>6.2 </a:t>
            </a:r>
            <a:r>
              <a:rPr lang="nl-NL" dirty="0">
                <a:solidFill>
                  <a:schemeClr val="lt1"/>
                </a:solidFill>
                <a:latin typeface="Raleway"/>
                <a:ea typeface="Raleway"/>
                <a:cs typeface="Raleway"/>
                <a:sym typeface="Raleway"/>
              </a:rPr>
              <a:t>Mensenrechten in Nederland</a:t>
            </a:r>
            <a:endParaRPr dirty="0"/>
          </a:p>
        </p:txBody>
      </p:sp>
      <p:sp>
        <p:nvSpPr>
          <p:cNvPr id="105" name="Google Shape;105;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lvl="0" indent="-457200">
              <a:spcBef>
                <a:spcPts val="0"/>
              </a:spcBef>
              <a:buSzPts val="2800"/>
              <a:buFont typeface="Arial" panose="020B0604020202020204" pitchFamily="34" charset="0"/>
              <a:buChar char="•"/>
            </a:pPr>
            <a:r>
              <a:rPr lang="nl-NL" dirty="0">
                <a:latin typeface="Raleway"/>
                <a:ea typeface="Raleway"/>
                <a:cs typeface="Raleway"/>
                <a:sym typeface="Raleway"/>
              </a:rPr>
              <a:t>Onschuldpresumptie: je bent onschuldig totdat de rechter bewijst dat je schuldig bent. Je bent dus pas een dader als de rechter jou schuldig bevindt. </a:t>
            </a:r>
          </a:p>
          <a:p>
            <a:pPr marL="514350" lvl="0" indent="-514350">
              <a:spcBef>
                <a:spcPts val="0"/>
              </a:spcBef>
              <a:buSzPts val="2800"/>
              <a:buFont typeface="+mj-lt"/>
              <a:buAutoNum type="arabicPeriod" startAt="5"/>
            </a:pPr>
            <a:endParaRPr lang="nl-NL" dirty="0">
              <a:latin typeface="Raleway"/>
              <a:ea typeface="Raleway"/>
              <a:cs typeface="Raleway"/>
              <a:sym typeface="Raleway"/>
            </a:endParaRPr>
          </a:p>
          <a:p>
            <a:pPr lvl="0" indent="-457200">
              <a:spcBef>
                <a:spcPts val="0"/>
              </a:spcBef>
              <a:buSzPts val="2800"/>
              <a:buFont typeface="Arial" panose="020B0604020202020204" pitchFamily="34" charset="0"/>
              <a:buChar char="•"/>
            </a:pPr>
            <a:r>
              <a:rPr lang="nl-NL" dirty="0">
                <a:latin typeface="Raleway"/>
                <a:ea typeface="Raleway"/>
                <a:cs typeface="Raleway"/>
                <a:sym typeface="Raleway"/>
              </a:rPr>
              <a:t>Hoger beroep: als je het niet eens bent met de uitspraak van de rechter kan een andere rechter nog een keer naar de zaak kijken.</a:t>
            </a:r>
          </a:p>
          <a:p>
            <a:pPr lvl="0" indent="-457200">
              <a:spcBef>
                <a:spcPts val="0"/>
              </a:spcBef>
              <a:buSzPts val="2800"/>
              <a:buFont typeface="Arial" panose="020B0604020202020204" pitchFamily="34" charset="0"/>
              <a:buChar char="•"/>
            </a:pPr>
            <a:endParaRPr lang="nl-NL" dirty="0">
              <a:latin typeface="Raleway"/>
              <a:ea typeface="Raleway"/>
              <a:cs typeface="Raleway"/>
              <a:sym typeface="Raleway"/>
            </a:endParaRPr>
          </a:p>
          <a:p>
            <a:pPr lvl="0" indent="-457200">
              <a:spcBef>
                <a:spcPts val="0"/>
              </a:spcBef>
              <a:buSzPts val="2800"/>
              <a:buFont typeface="Arial" panose="020B0604020202020204" pitchFamily="34" charset="0"/>
              <a:buChar char="•"/>
            </a:pPr>
            <a:r>
              <a:rPr lang="nl-NL" dirty="0">
                <a:latin typeface="Raleway"/>
                <a:ea typeface="Raleway"/>
                <a:cs typeface="Raleway"/>
                <a:sym typeface="Raleway"/>
              </a:rPr>
              <a:t>Rechtszaak: als 2 actoren niet uit een meningsverschil komen, kunnen ze naar de rechter gaan om die te laten oordelen. </a:t>
            </a:r>
          </a:p>
        </p:txBody>
      </p:sp>
      <p:sp>
        <p:nvSpPr>
          <p:cNvPr id="106" name="Google Shape;106;p4"/>
          <p:cNvSpPr txBox="1"/>
          <p:nvPr/>
        </p:nvSpPr>
        <p:spPr>
          <a:xfrm>
            <a:off x="9285728" y="6488668"/>
            <a:ext cx="321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a:solidFill>
                  <a:schemeClr val="lt1"/>
                </a:solidFill>
                <a:latin typeface="Raleway"/>
                <a:ea typeface="Raleway"/>
                <a:cs typeface="Raleway"/>
                <a:sym typeface="Raleway"/>
              </a:rPr>
              <a:t>www.maatschappij-leer.nl</a:t>
            </a:r>
            <a:endParaRPr/>
          </a:p>
        </p:txBody>
      </p:sp>
      <p:pic>
        <p:nvPicPr>
          <p:cNvPr id="107" name="Google Shape;107;p4" descr="Werel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007324" y="6534132"/>
            <a:ext cx="278404" cy="278404"/>
          </a:xfrm>
          <a:prstGeom prst="rect">
            <a:avLst/>
          </a:prstGeom>
          <a:noFill/>
          <a:ln>
            <a:noFill/>
          </a:ln>
        </p:spPr>
      </p:pic>
    </p:spTree>
    <p:extLst>
      <p:ext uri="{BB962C8B-B14F-4D97-AF65-F5344CB8AC3E}">
        <p14:creationId xmlns:p14="http://schemas.microsoft.com/office/powerpoint/2010/main" val="2682252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F8FE65-62BE-41EE-9E96-BCDC6B5DFEA9}"/>
              </a:ext>
            </a:extLst>
          </p:cNvPr>
          <p:cNvSpPr>
            <a:spLocks noGrp="1"/>
          </p:cNvSpPr>
          <p:nvPr>
            <p:ph type="title"/>
          </p:nvPr>
        </p:nvSpPr>
        <p:spPr/>
        <p:txBody>
          <a:bodyPr/>
          <a:lstStyle/>
          <a:p>
            <a:r>
              <a:rPr lang="nl-NL" b="1" dirty="0">
                <a:solidFill>
                  <a:schemeClr val="lt1"/>
                </a:solidFill>
                <a:latin typeface="Raleway"/>
                <a:ea typeface="Raleway"/>
                <a:cs typeface="Raleway"/>
                <a:sym typeface="Raleway"/>
              </a:rPr>
              <a:t>§</a:t>
            </a:r>
            <a:r>
              <a:rPr lang="nl-NL" dirty="0">
                <a:solidFill>
                  <a:schemeClr val="lt1"/>
                </a:solidFill>
                <a:latin typeface="Raleway"/>
                <a:ea typeface="Raleway"/>
                <a:cs typeface="Raleway"/>
                <a:sym typeface="Raleway"/>
              </a:rPr>
              <a:t> </a:t>
            </a:r>
            <a:r>
              <a:rPr lang="nl-NL" b="1" dirty="0">
                <a:solidFill>
                  <a:schemeClr val="lt1"/>
                </a:solidFill>
                <a:latin typeface="Raleway"/>
                <a:ea typeface="Raleway"/>
                <a:cs typeface="Raleway"/>
                <a:sym typeface="Raleway"/>
              </a:rPr>
              <a:t>6.2 </a:t>
            </a:r>
            <a:r>
              <a:rPr lang="nl-NL" dirty="0">
                <a:solidFill>
                  <a:schemeClr val="lt1"/>
                </a:solidFill>
                <a:latin typeface="Raleway"/>
                <a:ea typeface="Raleway"/>
                <a:cs typeface="Raleway"/>
                <a:sym typeface="Raleway"/>
              </a:rPr>
              <a:t>Mensenrechten in Nederland</a:t>
            </a:r>
            <a:endParaRPr lang="nl-NL" dirty="0">
              <a:solidFill>
                <a:schemeClr val="bg1"/>
              </a:solidFill>
              <a:latin typeface="Raleway" panose="020B0003030101060003" pitchFamily="34" charset="0"/>
            </a:endParaRPr>
          </a:p>
        </p:txBody>
      </p:sp>
      <p:sp>
        <p:nvSpPr>
          <p:cNvPr id="3" name="Tijdelijke aanduiding voor inhoud 2">
            <a:extLst>
              <a:ext uri="{FF2B5EF4-FFF2-40B4-BE49-F238E27FC236}">
                <a16:creationId xmlns:a16="http://schemas.microsoft.com/office/drawing/2014/main" id="{9C12F25E-C3C4-4161-A902-1F1F66C11274}"/>
              </a:ext>
            </a:extLst>
          </p:cNvPr>
          <p:cNvSpPr>
            <a:spLocks noGrp="1"/>
          </p:cNvSpPr>
          <p:nvPr>
            <p:ph idx="1"/>
          </p:nvPr>
        </p:nvSpPr>
        <p:spPr/>
        <p:txBody>
          <a:bodyPr>
            <a:normAutofit/>
          </a:bodyPr>
          <a:lstStyle/>
          <a:p>
            <a:r>
              <a:rPr lang="nl-NL" dirty="0">
                <a:latin typeface="Raleway" panose="020B0003030101060003" pitchFamily="34" charset="0"/>
                <a:hlinkClick r:id="rId3"/>
              </a:rPr>
              <a:t>YouTube</a:t>
            </a:r>
            <a:r>
              <a:rPr lang="nl-NL" dirty="0">
                <a:latin typeface="Raleway" panose="020B0003030101060003" pitchFamily="34" charset="0"/>
              </a:rPr>
              <a:t>:</a:t>
            </a:r>
          </a:p>
          <a:p>
            <a:endParaRPr lang="nl-NL" dirty="0">
              <a:latin typeface="Raleway" panose="020B0003030101060003" pitchFamily="34" charset="0"/>
            </a:endParaRPr>
          </a:p>
          <a:p>
            <a:endParaRPr lang="nl-NL" dirty="0">
              <a:latin typeface="Raleway" panose="020B0003030101060003" pitchFamily="34" charset="0"/>
            </a:endParaRPr>
          </a:p>
          <a:p>
            <a:endParaRPr lang="nl-NL" dirty="0">
              <a:latin typeface="Raleway" panose="020B0003030101060003" pitchFamily="34" charset="0"/>
            </a:endParaRPr>
          </a:p>
          <a:p>
            <a:pPr marL="0" indent="0">
              <a:buNone/>
            </a:pPr>
            <a:endParaRPr lang="nl-NL" dirty="0">
              <a:latin typeface="Raleway" panose="020B0003030101060003" pitchFamily="34" charset="0"/>
            </a:endParaRPr>
          </a:p>
          <a:p>
            <a:r>
              <a:rPr lang="nl-NL" dirty="0">
                <a:latin typeface="Raleway" panose="020B0003030101060003" pitchFamily="34" charset="0"/>
                <a:hlinkClick r:id="rId4"/>
              </a:rPr>
              <a:t>Extra materiaal op maatschappij-leer.nl</a:t>
            </a:r>
            <a:endParaRPr lang="nl-NL" dirty="0">
              <a:latin typeface="Raleway" panose="020B0003030101060003" pitchFamily="34" charset="0"/>
            </a:endParaRPr>
          </a:p>
        </p:txBody>
      </p:sp>
      <p:sp>
        <p:nvSpPr>
          <p:cNvPr id="4" name="Tekstvak 3">
            <a:extLst>
              <a:ext uri="{FF2B5EF4-FFF2-40B4-BE49-F238E27FC236}">
                <a16:creationId xmlns:a16="http://schemas.microsoft.com/office/drawing/2014/main" id="{F26D8447-12D6-46B6-ABB7-6B6578BEC52E}"/>
              </a:ext>
            </a:extLst>
          </p:cNvPr>
          <p:cNvSpPr txBox="1"/>
          <p:nvPr/>
        </p:nvSpPr>
        <p:spPr>
          <a:xfrm>
            <a:off x="9193584" y="6488668"/>
            <a:ext cx="2969083" cy="369332"/>
          </a:xfrm>
          <a:prstGeom prst="rect">
            <a:avLst/>
          </a:prstGeom>
          <a:noFill/>
        </p:spPr>
        <p:txBody>
          <a:bodyPr wrap="none" rtlCol="0">
            <a:spAutoFit/>
          </a:bodyPr>
          <a:lstStyle/>
          <a:p>
            <a:r>
              <a:rPr lang="nl-NL" sz="1800" dirty="0" err="1">
                <a:solidFill>
                  <a:schemeClr val="bg1"/>
                </a:solidFill>
                <a:latin typeface="Raleway" panose="020B0003030101060003" pitchFamily="34" charset="0"/>
              </a:rPr>
              <a:t>www.maatschappij-leer.nl</a:t>
            </a:r>
            <a:endParaRPr lang="nl-NL" sz="1800" dirty="0">
              <a:solidFill>
                <a:schemeClr val="bg1"/>
              </a:solidFill>
              <a:latin typeface="Raleway" panose="020B0003030101060003" pitchFamily="34" charset="0"/>
            </a:endParaRPr>
          </a:p>
        </p:txBody>
      </p:sp>
      <p:pic>
        <p:nvPicPr>
          <p:cNvPr id="6" name="Graphic 5" descr="Wereld">
            <a:extLst>
              <a:ext uri="{FF2B5EF4-FFF2-40B4-BE49-F238E27FC236}">
                <a16:creationId xmlns:a16="http://schemas.microsoft.com/office/drawing/2014/main" id="{EED9283A-B11C-470B-9B7C-1DF4B2D1B8CC}"/>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915180" y="6534132"/>
            <a:ext cx="278404" cy="278404"/>
          </a:xfrm>
          <a:prstGeom prst="rect">
            <a:avLst/>
          </a:prstGeom>
        </p:spPr>
      </p:pic>
      <p:pic>
        <p:nvPicPr>
          <p:cNvPr id="8" name="Afbeelding 7" descr="Afbeelding met schermafbeelding&#10;&#10;Automatisch gegenereerde beschrijving">
            <a:hlinkClick r:id="rId3"/>
            <a:extLst>
              <a:ext uri="{FF2B5EF4-FFF2-40B4-BE49-F238E27FC236}">
                <a16:creationId xmlns:a16="http://schemas.microsoft.com/office/drawing/2014/main" id="{C0BCF98E-0B72-B04D-81F7-399B387AE30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814588" y="1771835"/>
            <a:ext cx="4531200" cy="2548800"/>
          </a:xfrm>
          <a:prstGeom prst="rect">
            <a:avLst/>
          </a:prstGeom>
        </p:spPr>
      </p:pic>
    </p:spTree>
    <p:extLst>
      <p:ext uri="{BB962C8B-B14F-4D97-AF65-F5344CB8AC3E}">
        <p14:creationId xmlns:p14="http://schemas.microsoft.com/office/powerpoint/2010/main" val="452591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Raleway"/>
              <a:buNone/>
            </a:pPr>
            <a:r>
              <a:rPr lang="nl-NL" b="1" dirty="0">
                <a:solidFill>
                  <a:schemeClr val="lt1"/>
                </a:solidFill>
                <a:latin typeface="Raleway"/>
                <a:ea typeface="Raleway"/>
                <a:cs typeface="Raleway"/>
                <a:sym typeface="Raleway"/>
              </a:rPr>
              <a:t>§</a:t>
            </a:r>
            <a:r>
              <a:rPr lang="nl-NL" dirty="0">
                <a:solidFill>
                  <a:schemeClr val="lt1"/>
                </a:solidFill>
                <a:latin typeface="Raleway"/>
                <a:ea typeface="Raleway"/>
                <a:cs typeface="Raleway"/>
                <a:sym typeface="Raleway"/>
              </a:rPr>
              <a:t> </a:t>
            </a:r>
            <a:r>
              <a:rPr lang="nl-NL" b="1" dirty="0">
                <a:solidFill>
                  <a:schemeClr val="lt1"/>
                </a:solidFill>
                <a:latin typeface="Raleway"/>
                <a:ea typeface="Raleway"/>
                <a:cs typeface="Raleway"/>
                <a:sym typeface="Raleway"/>
              </a:rPr>
              <a:t>6.3 </a:t>
            </a:r>
            <a:r>
              <a:rPr lang="nl-NL" sz="4000" dirty="0">
                <a:solidFill>
                  <a:schemeClr val="lt1"/>
                </a:solidFill>
                <a:latin typeface="Raleway"/>
                <a:ea typeface="Raleway"/>
                <a:cs typeface="Raleway"/>
                <a:sym typeface="Raleway"/>
              </a:rPr>
              <a:t>Mensenrechtendilemma in de praktijk</a:t>
            </a:r>
            <a:endParaRPr sz="4000" dirty="0"/>
          </a:p>
        </p:txBody>
      </p:sp>
      <p:sp>
        <p:nvSpPr>
          <p:cNvPr id="113" name="Google Shape;113;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spcBef>
                <a:spcPts val="0"/>
              </a:spcBef>
              <a:buSzPts val="2800"/>
              <a:buNone/>
            </a:pPr>
            <a:r>
              <a:rPr lang="nl-NL" dirty="0">
                <a:latin typeface="Raleway"/>
                <a:ea typeface="Raleway"/>
                <a:cs typeface="Raleway"/>
                <a:sym typeface="Raleway"/>
              </a:rPr>
              <a:t>Mensenrechtendilemma: hoeveel vrijheid krijgen burgers van de overheid? </a:t>
            </a:r>
          </a:p>
          <a:p>
            <a:pPr marL="228600" lvl="0" indent="-228600">
              <a:spcBef>
                <a:spcPts val="0"/>
              </a:spcBef>
              <a:buSzPts val="2800"/>
            </a:pPr>
            <a:r>
              <a:rPr lang="nl-NL" dirty="0">
                <a:latin typeface="Raleway"/>
                <a:ea typeface="Raleway"/>
                <a:cs typeface="Raleway"/>
                <a:sym typeface="Raleway"/>
              </a:rPr>
              <a:t>Dilemma tussen de waarden orde en vrijheid.</a:t>
            </a:r>
          </a:p>
          <a:p>
            <a:pPr marL="228600" lvl="0" indent="-228600">
              <a:spcBef>
                <a:spcPts val="0"/>
              </a:spcBef>
              <a:buSzPts val="2800"/>
            </a:pPr>
            <a:endParaRPr lang="nl-NL" dirty="0">
              <a:latin typeface="Raleway"/>
              <a:ea typeface="Raleway"/>
              <a:cs typeface="Raleway"/>
              <a:sym typeface="Raleway"/>
            </a:endParaRPr>
          </a:p>
          <a:p>
            <a:pPr marL="228600" lvl="0" indent="-228600">
              <a:spcBef>
                <a:spcPts val="0"/>
              </a:spcBef>
              <a:buSzPts val="2800"/>
            </a:pPr>
            <a:r>
              <a:rPr lang="nl-NL" dirty="0">
                <a:latin typeface="Raleway"/>
                <a:ea typeface="Raleway"/>
                <a:cs typeface="Raleway"/>
                <a:sym typeface="Raleway"/>
              </a:rPr>
              <a:t>Bij dit dilemma hoort niet het verschil tussen links en rechts, maar het verschil tussen strijd en debat.</a:t>
            </a:r>
          </a:p>
          <a:p>
            <a:pPr marL="228600" lvl="0" indent="-76200" algn="l" rtl="0">
              <a:lnSpc>
                <a:spcPct val="90000"/>
              </a:lnSpc>
              <a:spcBef>
                <a:spcPts val="1000"/>
              </a:spcBef>
              <a:spcAft>
                <a:spcPts val="0"/>
              </a:spcAft>
              <a:buClr>
                <a:schemeClr val="dk1"/>
              </a:buClr>
              <a:buSzPts val="2400"/>
              <a:buNone/>
            </a:pPr>
            <a:endParaRPr sz="2400" dirty="0">
              <a:latin typeface="Raleway"/>
              <a:ea typeface="Raleway"/>
              <a:cs typeface="Raleway"/>
              <a:sym typeface="Raleway"/>
            </a:endParaRPr>
          </a:p>
        </p:txBody>
      </p:sp>
      <p:sp>
        <p:nvSpPr>
          <p:cNvPr id="114" name="Google Shape;114;p5"/>
          <p:cNvSpPr txBox="1"/>
          <p:nvPr/>
        </p:nvSpPr>
        <p:spPr>
          <a:xfrm>
            <a:off x="9285728" y="6488668"/>
            <a:ext cx="321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a:solidFill>
                  <a:schemeClr val="lt1"/>
                </a:solidFill>
                <a:latin typeface="Raleway"/>
                <a:ea typeface="Raleway"/>
                <a:cs typeface="Raleway"/>
                <a:sym typeface="Raleway"/>
              </a:rPr>
              <a:t>www.maatschappij-leer.nl</a:t>
            </a:r>
            <a:endParaRPr/>
          </a:p>
        </p:txBody>
      </p:sp>
      <p:pic>
        <p:nvPicPr>
          <p:cNvPr id="115" name="Google Shape;115;p5" descr="Werel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007324" y="6534132"/>
            <a:ext cx="278404" cy="278404"/>
          </a:xfrm>
          <a:prstGeom prst="rect">
            <a:avLst/>
          </a:prstGeom>
          <a:noFill/>
          <a:ln>
            <a:noFill/>
          </a:ln>
        </p:spPr>
      </p:pic>
      <p:sp>
        <p:nvSpPr>
          <p:cNvPr id="6" name="Afgeronde rechthoek 5">
            <a:extLst>
              <a:ext uri="{FF2B5EF4-FFF2-40B4-BE49-F238E27FC236}">
                <a16:creationId xmlns:a16="http://schemas.microsoft.com/office/drawing/2014/main" id="{0D78E63B-043C-0A40-B365-BFFF31CE901E}"/>
              </a:ext>
            </a:extLst>
          </p:cNvPr>
          <p:cNvSpPr/>
          <p:nvPr/>
        </p:nvSpPr>
        <p:spPr>
          <a:xfrm>
            <a:off x="974605" y="4572047"/>
            <a:ext cx="10316439" cy="1353312"/>
          </a:xfrm>
          <a:prstGeom prst="roundRect">
            <a:avLst/>
          </a:prstGeom>
          <a:solidFill>
            <a:srgbClr val="31859C">
              <a:alpha val="0"/>
            </a:srgbClr>
          </a:solidFill>
          <a:ln>
            <a:solidFill>
              <a:srgbClr val="68A8B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a:p>
        </p:txBody>
      </p:sp>
      <p:sp>
        <p:nvSpPr>
          <p:cNvPr id="2" name="Tekstvak 1">
            <a:extLst>
              <a:ext uri="{FF2B5EF4-FFF2-40B4-BE49-F238E27FC236}">
                <a16:creationId xmlns:a16="http://schemas.microsoft.com/office/drawing/2014/main" id="{28867BC0-53AF-9A4C-8FEF-916E0965C635}"/>
              </a:ext>
            </a:extLst>
          </p:cNvPr>
          <p:cNvSpPr txBox="1"/>
          <p:nvPr/>
        </p:nvSpPr>
        <p:spPr>
          <a:xfrm>
            <a:off x="1622610" y="5065059"/>
            <a:ext cx="2205317" cy="403200"/>
          </a:xfrm>
          <a:prstGeom prst="rect">
            <a:avLst/>
          </a:prstGeom>
          <a:solidFill>
            <a:srgbClr val="68A8B5"/>
          </a:solidFill>
          <a:ln>
            <a:solidFill>
              <a:srgbClr val="68A8B5"/>
            </a:solidFill>
          </a:ln>
        </p:spPr>
        <p:txBody>
          <a:bodyPr wrap="square" rtlCol="0">
            <a:spAutoFit/>
          </a:bodyPr>
          <a:lstStyle/>
          <a:p>
            <a:pPr algn="ctr"/>
            <a:r>
              <a:rPr lang="nl-NL" sz="2000" dirty="0">
                <a:solidFill>
                  <a:schemeClr val="bg1"/>
                </a:solidFill>
                <a:latin typeface="Raleway"/>
                <a:ea typeface="Raleway"/>
                <a:cs typeface="Raleway"/>
                <a:sym typeface="Raleway"/>
              </a:rPr>
              <a:t>Orde</a:t>
            </a:r>
            <a:endParaRPr lang="nl-NL" sz="2000" dirty="0">
              <a:solidFill>
                <a:schemeClr val="bg1"/>
              </a:solidFill>
            </a:endParaRPr>
          </a:p>
        </p:txBody>
      </p:sp>
      <p:sp>
        <p:nvSpPr>
          <p:cNvPr id="9" name="Tekstvak 8">
            <a:extLst>
              <a:ext uri="{FF2B5EF4-FFF2-40B4-BE49-F238E27FC236}">
                <a16:creationId xmlns:a16="http://schemas.microsoft.com/office/drawing/2014/main" id="{6D7D0A16-D8CD-0348-AC1F-6E87030BC4ED}"/>
              </a:ext>
            </a:extLst>
          </p:cNvPr>
          <p:cNvSpPr txBox="1"/>
          <p:nvPr/>
        </p:nvSpPr>
        <p:spPr>
          <a:xfrm>
            <a:off x="5030165" y="5065059"/>
            <a:ext cx="2205317" cy="403200"/>
          </a:xfrm>
          <a:prstGeom prst="rect">
            <a:avLst/>
          </a:prstGeom>
          <a:solidFill>
            <a:srgbClr val="68A8B5"/>
          </a:solidFill>
          <a:ln>
            <a:solidFill>
              <a:srgbClr val="68A8B5"/>
            </a:solidFill>
          </a:ln>
        </p:spPr>
        <p:txBody>
          <a:bodyPr wrap="square" rtlCol="0">
            <a:spAutoFit/>
          </a:bodyPr>
          <a:lstStyle/>
          <a:p>
            <a:pPr algn="ctr"/>
            <a:r>
              <a:rPr lang="nl-NL" sz="2000" dirty="0">
                <a:solidFill>
                  <a:schemeClr val="bg1"/>
                </a:solidFill>
                <a:latin typeface="Raleway"/>
                <a:ea typeface="Raleway"/>
                <a:cs typeface="Raleway"/>
                <a:sym typeface="Raleway"/>
              </a:rPr>
              <a:t>Vrijheid</a:t>
            </a:r>
            <a:endParaRPr lang="nl-NL" sz="2000" dirty="0">
              <a:solidFill>
                <a:schemeClr val="bg1"/>
              </a:solidFill>
            </a:endParaRPr>
          </a:p>
        </p:txBody>
      </p:sp>
      <p:sp>
        <p:nvSpPr>
          <p:cNvPr id="10" name="Tekstvak 9">
            <a:extLst>
              <a:ext uri="{FF2B5EF4-FFF2-40B4-BE49-F238E27FC236}">
                <a16:creationId xmlns:a16="http://schemas.microsoft.com/office/drawing/2014/main" id="{21C51113-5457-3946-B619-A1D393BF990B}"/>
              </a:ext>
            </a:extLst>
          </p:cNvPr>
          <p:cNvSpPr txBox="1"/>
          <p:nvPr/>
        </p:nvSpPr>
        <p:spPr>
          <a:xfrm>
            <a:off x="8437720" y="5065059"/>
            <a:ext cx="2205317" cy="403200"/>
          </a:xfrm>
          <a:prstGeom prst="rect">
            <a:avLst/>
          </a:prstGeom>
          <a:solidFill>
            <a:srgbClr val="68A8B5"/>
          </a:solidFill>
          <a:ln>
            <a:solidFill>
              <a:srgbClr val="68A8B5"/>
            </a:solidFill>
          </a:ln>
        </p:spPr>
        <p:txBody>
          <a:bodyPr wrap="square" rtlCol="0">
            <a:spAutoFit/>
          </a:bodyPr>
          <a:lstStyle/>
          <a:p>
            <a:pPr algn="ctr"/>
            <a:r>
              <a:rPr lang="nl-NL" sz="2000" dirty="0">
                <a:solidFill>
                  <a:schemeClr val="bg1"/>
                </a:solidFill>
                <a:latin typeface="Raleway"/>
                <a:ea typeface="Raleway"/>
                <a:cs typeface="Raleway"/>
                <a:sym typeface="Raleway"/>
              </a:rPr>
              <a:t>Orde</a:t>
            </a:r>
            <a:endParaRPr lang="nl-NL" sz="2000" dirty="0">
              <a:solidFill>
                <a:schemeClr val="bg1"/>
              </a:solidFill>
            </a:endParaRPr>
          </a:p>
        </p:txBody>
      </p:sp>
      <p:cxnSp>
        <p:nvCxnSpPr>
          <p:cNvPr id="11" name="Rechte verbindingslijn met pijl 10">
            <a:extLst>
              <a:ext uri="{FF2B5EF4-FFF2-40B4-BE49-F238E27FC236}">
                <a16:creationId xmlns:a16="http://schemas.microsoft.com/office/drawing/2014/main" id="{D2227C2A-D57D-1340-B899-EA1792516079}"/>
              </a:ext>
            </a:extLst>
          </p:cNvPr>
          <p:cNvCxnSpPr>
            <a:cxnSpLocks/>
          </p:cNvCxnSpPr>
          <p:nvPr/>
        </p:nvCxnSpPr>
        <p:spPr>
          <a:xfrm>
            <a:off x="4547723" y="4795330"/>
            <a:ext cx="3170200" cy="0"/>
          </a:xfrm>
          <a:prstGeom prst="straightConnector1">
            <a:avLst/>
          </a:prstGeom>
          <a:ln>
            <a:solidFill>
              <a:srgbClr val="68A8B5"/>
            </a:solidFill>
            <a:headEnd type="triangle"/>
            <a:tailEnd type="triangle"/>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Raleway"/>
              <a:buNone/>
            </a:pPr>
            <a:r>
              <a:rPr lang="nl-NL" b="1" dirty="0">
                <a:solidFill>
                  <a:schemeClr val="lt1"/>
                </a:solidFill>
                <a:latin typeface="Raleway"/>
                <a:ea typeface="Raleway"/>
                <a:cs typeface="Raleway"/>
                <a:sym typeface="Raleway"/>
              </a:rPr>
              <a:t>§</a:t>
            </a:r>
            <a:r>
              <a:rPr lang="nl-NL" dirty="0">
                <a:solidFill>
                  <a:schemeClr val="lt1"/>
                </a:solidFill>
                <a:latin typeface="Raleway"/>
                <a:ea typeface="Raleway"/>
                <a:cs typeface="Raleway"/>
                <a:sym typeface="Raleway"/>
              </a:rPr>
              <a:t> </a:t>
            </a:r>
            <a:r>
              <a:rPr lang="nl-NL" b="1" dirty="0">
                <a:solidFill>
                  <a:schemeClr val="lt1"/>
                </a:solidFill>
                <a:latin typeface="Raleway"/>
                <a:ea typeface="Raleway"/>
                <a:cs typeface="Raleway"/>
                <a:sym typeface="Raleway"/>
              </a:rPr>
              <a:t>6.3 </a:t>
            </a:r>
            <a:r>
              <a:rPr lang="nl-NL" sz="4000" dirty="0">
                <a:solidFill>
                  <a:schemeClr val="lt1"/>
                </a:solidFill>
                <a:latin typeface="Raleway"/>
                <a:ea typeface="Raleway"/>
                <a:cs typeface="Raleway"/>
                <a:sym typeface="Raleway"/>
              </a:rPr>
              <a:t>Mensenrechtendilemma in de praktijk</a:t>
            </a:r>
            <a:endParaRPr sz="4000" dirty="0"/>
          </a:p>
        </p:txBody>
      </p:sp>
      <p:sp>
        <p:nvSpPr>
          <p:cNvPr id="113" name="Google Shape;113;p5"/>
          <p:cNvSpPr txBox="1">
            <a:spLocks noGrp="1"/>
          </p:cNvSpPr>
          <p:nvPr>
            <p:ph type="body" idx="1"/>
          </p:nvPr>
        </p:nvSpPr>
        <p:spPr>
          <a:xfrm>
            <a:off x="838200" y="1825624"/>
            <a:ext cx="10515600" cy="4708507"/>
          </a:xfrm>
          <a:prstGeom prst="rect">
            <a:avLst/>
          </a:prstGeom>
          <a:noFill/>
          <a:ln>
            <a:noFill/>
          </a:ln>
        </p:spPr>
        <p:txBody>
          <a:bodyPr spcFirstLastPara="1" wrap="square" lIns="91425" tIns="45700" rIns="91425" bIns="45700" anchor="t" anchorCtr="0">
            <a:normAutofit fontScale="92500" lnSpcReduction="20000"/>
          </a:bodyPr>
          <a:lstStyle/>
          <a:p>
            <a:pPr marL="0" lvl="0" indent="0">
              <a:spcBef>
                <a:spcPts val="0"/>
              </a:spcBef>
              <a:buSzPts val="2800"/>
              <a:buNone/>
            </a:pPr>
            <a:r>
              <a:rPr lang="nl-NL" dirty="0">
                <a:latin typeface="Raleway"/>
                <a:ea typeface="Raleway"/>
                <a:cs typeface="Raleway"/>
                <a:sym typeface="Raleway"/>
              </a:rPr>
              <a:t>Orde: de overheid heeft veel macht en middelen en zorgt ervoor dat mensen zich aan de wet houden. Burgers hebben weinig vrijheid en krijgen zware straffen.</a:t>
            </a:r>
          </a:p>
          <a:p>
            <a:pPr marL="0" lvl="0" indent="0">
              <a:spcBef>
                <a:spcPts val="0"/>
              </a:spcBef>
              <a:buSzPts val="2800"/>
              <a:buNone/>
            </a:pPr>
            <a:endParaRPr lang="nl-NL" dirty="0">
              <a:latin typeface="Raleway"/>
              <a:ea typeface="Raleway"/>
              <a:cs typeface="Raleway"/>
              <a:sym typeface="Raleway"/>
            </a:endParaRPr>
          </a:p>
          <a:p>
            <a:pPr lvl="0" indent="-457200">
              <a:spcBef>
                <a:spcPts val="0"/>
              </a:spcBef>
              <a:buSzPts val="2800"/>
              <a:buFont typeface="Arial" panose="020B0604020202020204" pitchFamily="34" charset="0"/>
              <a:buChar char="•"/>
            </a:pPr>
            <a:r>
              <a:rPr lang="nl-NL" dirty="0">
                <a:latin typeface="Raleway"/>
                <a:ea typeface="Raleway"/>
                <a:cs typeface="Raleway"/>
                <a:sym typeface="Raleway"/>
              </a:rPr>
              <a:t>Door strenge regels, die mensen controleren, ontstaat er meer veiligheid in een land. </a:t>
            </a:r>
          </a:p>
          <a:p>
            <a:pPr lvl="0" indent="-457200">
              <a:spcBef>
                <a:spcPts val="0"/>
              </a:spcBef>
              <a:buSzPts val="2800"/>
              <a:buFont typeface="Arial" panose="020B0604020202020204" pitchFamily="34" charset="0"/>
              <a:buChar char="•"/>
            </a:pPr>
            <a:endParaRPr lang="nl-NL" dirty="0">
              <a:latin typeface="Raleway"/>
              <a:ea typeface="Raleway"/>
              <a:cs typeface="Raleway"/>
              <a:sym typeface="Raleway"/>
            </a:endParaRPr>
          </a:p>
          <a:p>
            <a:pPr indent="-457200">
              <a:spcBef>
                <a:spcPts val="0"/>
              </a:spcBef>
              <a:buSzPts val="2800"/>
            </a:pPr>
            <a:r>
              <a:rPr lang="nl-NL" dirty="0">
                <a:latin typeface="Raleway"/>
                <a:ea typeface="Raleway"/>
                <a:cs typeface="Raleway"/>
                <a:sym typeface="Raleway"/>
              </a:rPr>
              <a:t>Dit komt voor in dictaturen: macht in handen van 1 iemand of een kleine groep mensen.</a:t>
            </a:r>
          </a:p>
          <a:p>
            <a:pPr indent="-457200">
              <a:spcBef>
                <a:spcPts val="0"/>
              </a:spcBef>
              <a:buSzPts val="2800"/>
            </a:pPr>
            <a:endParaRPr lang="nl-NL" dirty="0">
              <a:latin typeface="Raleway"/>
              <a:ea typeface="Raleway"/>
              <a:cs typeface="Raleway"/>
              <a:sym typeface="Raleway"/>
            </a:endParaRPr>
          </a:p>
          <a:p>
            <a:pPr indent="-457200">
              <a:spcBef>
                <a:spcPts val="0"/>
              </a:spcBef>
              <a:buSzPts val="2800"/>
            </a:pPr>
            <a:r>
              <a:rPr lang="nl-NL" dirty="0">
                <a:latin typeface="Raleway"/>
                <a:ea typeface="Raleway"/>
                <a:cs typeface="Raleway"/>
                <a:sym typeface="Raleway"/>
              </a:rPr>
              <a:t>Extreem-links en extreem-rechts willen een dictatuur, maar het doel verschilt. </a:t>
            </a:r>
          </a:p>
          <a:p>
            <a:pPr marL="0" indent="0">
              <a:spcBef>
                <a:spcPts val="0"/>
              </a:spcBef>
              <a:buSzPts val="2800"/>
              <a:buNone/>
            </a:pPr>
            <a:r>
              <a:rPr lang="nl-NL" dirty="0">
                <a:latin typeface="Raleway"/>
                <a:ea typeface="Raleway"/>
                <a:cs typeface="Raleway"/>
                <a:sym typeface="Raleway"/>
              </a:rPr>
              <a:t>	&gt; Extreem-links: gelijkheid</a:t>
            </a:r>
          </a:p>
          <a:p>
            <a:pPr marL="0" indent="0">
              <a:spcBef>
                <a:spcPts val="0"/>
              </a:spcBef>
              <a:buSzPts val="2800"/>
              <a:buNone/>
            </a:pPr>
            <a:r>
              <a:rPr lang="nl-NL" dirty="0">
                <a:latin typeface="Raleway"/>
                <a:ea typeface="Raleway"/>
                <a:cs typeface="Raleway"/>
                <a:sym typeface="Raleway"/>
              </a:rPr>
              <a:t>	&gt; Extreem-rechts: één overheersende cultuur</a:t>
            </a:r>
          </a:p>
          <a:p>
            <a:pPr marL="0" indent="0">
              <a:spcBef>
                <a:spcPts val="0"/>
              </a:spcBef>
              <a:buSzPts val="2800"/>
              <a:buNone/>
            </a:pPr>
            <a:endParaRPr lang="nl-NL" sz="2400" dirty="0">
              <a:latin typeface="Raleway"/>
              <a:ea typeface="Raleway"/>
              <a:cs typeface="Raleway"/>
              <a:sym typeface="Raleway"/>
            </a:endParaRPr>
          </a:p>
          <a:p>
            <a:pPr marL="0" lvl="0" indent="0">
              <a:spcBef>
                <a:spcPts val="0"/>
              </a:spcBef>
              <a:buSzPts val="2800"/>
              <a:buNone/>
            </a:pPr>
            <a:r>
              <a:rPr lang="nl-NL" sz="2400" dirty="0">
                <a:latin typeface="Raleway"/>
                <a:ea typeface="Raleway"/>
                <a:cs typeface="Raleway"/>
                <a:sym typeface="Raleway"/>
              </a:rPr>
              <a:t>Filmpje: </a:t>
            </a:r>
            <a:r>
              <a:rPr lang="nl-NL" sz="2400" dirty="0">
                <a:latin typeface="Raleway"/>
                <a:ea typeface="Raleway"/>
                <a:cs typeface="Raleway"/>
                <a:sym typeface="Raleway"/>
                <a:hlinkClick r:id="rId3"/>
              </a:rPr>
              <a:t>wat is een dictatuur?</a:t>
            </a:r>
            <a:endParaRPr lang="nl-NL" sz="2400" dirty="0">
              <a:latin typeface="Raleway"/>
              <a:ea typeface="Raleway"/>
              <a:cs typeface="Raleway"/>
              <a:sym typeface="Raleway"/>
            </a:endParaRPr>
          </a:p>
          <a:p>
            <a:pPr marL="228600" lvl="0" indent="-76200" algn="l" rtl="0">
              <a:lnSpc>
                <a:spcPct val="90000"/>
              </a:lnSpc>
              <a:spcBef>
                <a:spcPts val="1000"/>
              </a:spcBef>
              <a:spcAft>
                <a:spcPts val="0"/>
              </a:spcAft>
              <a:buClr>
                <a:schemeClr val="dk1"/>
              </a:buClr>
              <a:buSzPts val="2400"/>
              <a:buNone/>
            </a:pPr>
            <a:endParaRPr sz="2400" dirty="0">
              <a:latin typeface="Raleway"/>
              <a:ea typeface="Raleway"/>
              <a:cs typeface="Raleway"/>
              <a:sym typeface="Raleway"/>
            </a:endParaRPr>
          </a:p>
        </p:txBody>
      </p:sp>
      <p:sp>
        <p:nvSpPr>
          <p:cNvPr id="114" name="Google Shape;114;p5"/>
          <p:cNvSpPr txBox="1"/>
          <p:nvPr/>
        </p:nvSpPr>
        <p:spPr>
          <a:xfrm>
            <a:off x="9285728" y="6488668"/>
            <a:ext cx="321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a:solidFill>
                  <a:schemeClr val="lt1"/>
                </a:solidFill>
                <a:latin typeface="Raleway"/>
                <a:ea typeface="Raleway"/>
                <a:cs typeface="Raleway"/>
                <a:sym typeface="Raleway"/>
              </a:rPr>
              <a:t>www.maatschappij-leer.nl</a:t>
            </a:r>
            <a:endParaRPr/>
          </a:p>
        </p:txBody>
      </p:sp>
      <p:pic>
        <p:nvPicPr>
          <p:cNvPr id="115" name="Google Shape;115;p5" descr="Wereld"/>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9007324" y="6534132"/>
            <a:ext cx="278404" cy="278404"/>
          </a:xfrm>
          <a:prstGeom prst="rect">
            <a:avLst/>
          </a:prstGeom>
          <a:noFill/>
          <a:ln>
            <a:noFill/>
          </a:ln>
        </p:spPr>
      </p:pic>
    </p:spTree>
    <p:extLst>
      <p:ext uri="{BB962C8B-B14F-4D97-AF65-F5344CB8AC3E}">
        <p14:creationId xmlns:p14="http://schemas.microsoft.com/office/powerpoint/2010/main" val="2893884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Raleway"/>
              <a:buNone/>
            </a:pPr>
            <a:r>
              <a:rPr lang="nl-NL" b="1" dirty="0">
                <a:solidFill>
                  <a:schemeClr val="lt1"/>
                </a:solidFill>
                <a:latin typeface="Raleway"/>
                <a:ea typeface="Raleway"/>
                <a:cs typeface="Raleway"/>
                <a:sym typeface="Raleway"/>
              </a:rPr>
              <a:t>§</a:t>
            </a:r>
            <a:r>
              <a:rPr lang="nl-NL" dirty="0">
                <a:solidFill>
                  <a:schemeClr val="lt1"/>
                </a:solidFill>
                <a:latin typeface="Raleway"/>
                <a:ea typeface="Raleway"/>
                <a:cs typeface="Raleway"/>
                <a:sym typeface="Raleway"/>
              </a:rPr>
              <a:t> </a:t>
            </a:r>
            <a:r>
              <a:rPr lang="nl-NL" b="1" dirty="0">
                <a:solidFill>
                  <a:schemeClr val="lt1"/>
                </a:solidFill>
                <a:latin typeface="Raleway"/>
                <a:ea typeface="Raleway"/>
                <a:cs typeface="Raleway"/>
                <a:sym typeface="Raleway"/>
              </a:rPr>
              <a:t>6.3 </a:t>
            </a:r>
            <a:r>
              <a:rPr lang="nl-NL" sz="4000" dirty="0">
                <a:solidFill>
                  <a:schemeClr val="lt1"/>
                </a:solidFill>
                <a:latin typeface="Raleway"/>
                <a:ea typeface="Raleway"/>
                <a:cs typeface="Raleway"/>
                <a:sym typeface="Raleway"/>
              </a:rPr>
              <a:t>Mensenrechtendilemma in de praktijk</a:t>
            </a:r>
            <a:endParaRPr sz="4000" dirty="0"/>
          </a:p>
        </p:txBody>
      </p:sp>
      <p:sp>
        <p:nvSpPr>
          <p:cNvPr id="113" name="Google Shape;113;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spcBef>
                <a:spcPts val="0"/>
              </a:spcBef>
              <a:buSzPts val="2800"/>
              <a:buNone/>
            </a:pPr>
            <a:r>
              <a:rPr lang="nl-NL" dirty="0">
                <a:latin typeface="Raleway"/>
                <a:ea typeface="Raleway"/>
                <a:cs typeface="Raleway"/>
                <a:sym typeface="Raleway"/>
              </a:rPr>
              <a:t>Vrijheid: burgers hebben meer macht en mogen meepraten over besluiten in een land. Ook hebben burgers rechten, bijv. om een politieke partij op te richten.</a:t>
            </a:r>
          </a:p>
          <a:p>
            <a:pPr marL="0" lvl="0" indent="0">
              <a:spcBef>
                <a:spcPts val="0"/>
              </a:spcBef>
              <a:buSzPts val="2800"/>
              <a:buNone/>
            </a:pPr>
            <a:endParaRPr lang="nl-NL" dirty="0">
              <a:latin typeface="Raleway"/>
              <a:ea typeface="Raleway"/>
              <a:cs typeface="Raleway"/>
              <a:sym typeface="Raleway"/>
            </a:endParaRPr>
          </a:p>
          <a:p>
            <a:pPr marL="0" lvl="0" indent="0">
              <a:spcBef>
                <a:spcPts val="0"/>
              </a:spcBef>
              <a:buSzPts val="2800"/>
              <a:buNone/>
            </a:pPr>
            <a:r>
              <a:rPr lang="nl-NL" dirty="0">
                <a:latin typeface="Raleway"/>
                <a:ea typeface="Raleway"/>
                <a:cs typeface="Raleway"/>
                <a:sym typeface="Raleway"/>
              </a:rPr>
              <a:t>Deze actoren kiezen voor debat </a:t>
            </a:r>
          </a:p>
          <a:p>
            <a:pPr marL="0" lvl="0" indent="0">
              <a:spcBef>
                <a:spcPts val="0"/>
              </a:spcBef>
              <a:buSzPts val="2800"/>
              <a:buNone/>
            </a:pPr>
            <a:r>
              <a:rPr lang="nl-NL" dirty="0">
                <a:latin typeface="Raleway"/>
                <a:ea typeface="Raleway"/>
                <a:cs typeface="Raleway"/>
                <a:sym typeface="Raleway"/>
              </a:rPr>
              <a:t>en willen een democratie. </a:t>
            </a:r>
          </a:p>
          <a:p>
            <a:pPr marL="228600" lvl="0" indent="-76200" algn="l" rtl="0">
              <a:lnSpc>
                <a:spcPct val="90000"/>
              </a:lnSpc>
              <a:spcBef>
                <a:spcPts val="1000"/>
              </a:spcBef>
              <a:spcAft>
                <a:spcPts val="0"/>
              </a:spcAft>
              <a:buClr>
                <a:schemeClr val="dk1"/>
              </a:buClr>
              <a:buSzPts val="2400"/>
              <a:buNone/>
            </a:pPr>
            <a:endParaRPr sz="2400" dirty="0">
              <a:latin typeface="Raleway"/>
              <a:ea typeface="Raleway"/>
              <a:cs typeface="Raleway"/>
              <a:sym typeface="Raleway"/>
            </a:endParaRPr>
          </a:p>
        </p:txBody>
      </p:sp>
      <p:sp>
        <p:nvSpPr>
          <p:cNvPr id="114" name="Google Shape;114;p5"/>
          <p:cNvSpPr txBox="1"/>
          <p:nvPr/>
        </p:nvSpPr>
        <p:spPr>
          <a:xfrm>
            <a:off x="9285728" y="6488668"/>
            <a:ext cx="321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a:solidFill>
                  <a:schemeClr val="lt1"/>
                </a:solidFill>
                <a:latin typeface="Raleway"/>
                <a:ea typeface="Raleway"/>
                <a:cs typeface="Raleway"/>
                <a:sym typeface="Raleway"/>
              </a:rPr>
              <a:t>www.maatschappij-leer.nl</a:t>
            </a:r>
            <a:endParaRPr/>
          </a:p>
        </p:txBody>
      </p:sp>
      <p:pic>
        <p:nvPicPr>
          <p:cNvPr id="115" name="Google Shape;115;p5" descr="Werel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007324" y="6534132"/>
            <a:ext cx="278404" cy="278404"/>
          </a:xfrm>
          <a:prstGeom prst="rect">
            <a:avLst/>
          </a:prstGeom>
          <a:noFill/>
          <a:ln>
            <a:noFill/>
          </a:ln>
        </p:spPr>
      </p:pic>
      <p:pic>
        <p:nvPicPr>
          <p:cNvPr id="6" name="Afbeelding 5" descr="Afbeelding met persoon, binnen, man, vrouw&#10;&#10;Automatisch gegenereerde beschrijving">
            <a:extLst>
              <a:ext uri="{FF2B5EF4-FFF2-40B4-BE49-F238E27FC236}">
                <a16:creationId xmlns:a16="http://schemas.microsoft.com/office/drawing/2014/main" id="{A33998FB-7B2E-8845-BA87-A529E26012C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12000" y="3128327"/>
            <a:ext cx="4812960" cy="3183573"/>
          </a:xfrm>
          <a:prstGeom prst="rect">
            <a:avLst/>
          </a:prstGeom>
        </p:spPr>
      </p:pic>
    </p:spTree>
    <p:extLst>
      <p:ext uri="{BB962C8B-B14F-4D97-AF65-F5344CB8AC3E}">
        <p14:creationId xmlns:p14="http://schemas.microsoft.com/office/powerpoint/2010/main" val="147828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Raleway"/>
              <a:buNone/>
            </a:pPr>
            <a:r>
              <a:rPr lang="nl-NL" b="1" dirty="0">
                <a:solidFill>
                  <a:schemeClr val="lt1"/>
                </a:solidFill>
                <a:latin typeface="Raleway"/>
                <a:ea typeface="Raleway"/>
                <a:cs typeface="Raleway"/>
                <a:sym typeface="Raleway"/>
              </a:rPr>
              <a:t>§</a:t>
            </a:r>
            <a:r>
              <a:rPr lang="nl-NL" dirty="0">
                <a:solidFill>
                  <a:schemeClr val="lt1"/>
                </a:solidFill>
                <a:latin typeface="Raleway"/>
                <a:ea typeface="Raleway"/>
                <a:cs typeface="Raleway"/>
                <a:sym typeface="Raleway"/>
              </a:rPr>
              <a:t> </a:t>
            </a:r>
            <a:r>
              <a:rPr lang="nl-NL" b="1" dirty="0">
                <a:solidFill>
                  <a:schemeClr val="lt1"/>
                </a:solidFill>
                <a:latin typeface="Raleway"/>
                <a:ea typeface="Raleway"/>
                <a:cs typeface="Raleway"/>
                <a:sym typeface="Raleway"/>
              </a:rPr>
              <a:t>6.3 </a:t>
            </a:r>
            <a:r>
              <a:rPr lang="nl-NL" sz="4000" dirty="0">
                <a:solidFill>
                  <a:schemeClr val="lt1"/>
                </a:solidFill>
                <a:latin typeface="Raleway"/>
                <a:ea typeface="Raleway"/>
                <a:cs typeface="Raleway"/>
                <a:sym typeface="Raleway"/>
              </a:rPr>
              <a:t>Mensenrechtendilemma in de praktijk</a:t>
            </a:r>
            <a:endParaRPr sz="4000" dirty="0"/>
          </a:p>
        </p:txBody>
      </p:sp>
      <p:sp>
        <p:nvSpPr>
          <p:cNvPr id="113" name="Google Shape;113;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76200">
              <a:spcBef>
                <a:spcPts val="0"/>
              </a:spcBef>
              <a:buSzPts val="2400"/>
              <a:buNone/>
            </a:pPr>
            <a:r>
              <a:rPr lang="nl-NL" dirty="0">
                <a:latin typeface="Raleway"/>
                <a:ea typeface="Raleway"/>
                <a:cs typeface="Raleway"/>
                <a:sym typeface="Raleway"/>
              </a:rPr>
              <a:t>Landen verschillen in hun manier van straffen en wat strafbaar is. </a:t>
            </a:r>
          </a:p>
          <a:p>
            <a:pPr marL="495300" lvl="0">
              <a:spcBef>
                <a:spcPts val="0"/>
              </a:spcBef>
              <a:buSzPts val="2400"/>
              <a:buFont typeface="Arial" panose="020B0604020202020204" pitchFamily="34" charset="0"/>
              <a:buChar char="•"/>
            </a:pPr>
            <a:r>
              <a:rPr lang="nl-NL" dirty="0">
                <a:latin typeface="Raleway"/>
                <a:ea typeface="Raleway"/>
                <a:cs typeface="Raleway"/>
                <a:sym typeface="Raleway"/>
              </a:rPr>
              <a:t>In Noord-Korea is het bijvoorbeeld levensgevaarlijk om christen te zijn en komen mensen in strafkampen terecht. </a:t>
            </a:r>
          </a:p>
          <a:p>
            <a:pPr marL="495300" lvl="0">
              <a:spcBef>
                <a:spcPts val="0"/>
              </a:spcBef>
              <a:buSzPts val="2400"/>
              <a:buFont typeface="Arial" panose="020B0604020202020204" pitchFamily="34" charset="0"/>
              <a:buChar char="•"/>
            </a:pPr>
            <a:endParaRPr lang="nl-NL" dirty="0">
              <a:latin typeface="Raleway"/>
              <a:ea typeface="Raleway"/>
              <a:cs typeface="Raleway"/>
              <a:sym typeface="Raleway"/>
            </a:endParaRPr>
          </a:p>
          <a:p>
            <a:pPr marL="495300" lvl="0">
              <a:spcBef>
                <a:spcPts val="0"/>
              </a:spcBef>
              <a:buSzPts val="2400"/>
              <a:buFont typeface="Arial" panose="020B0604020202020204" pitchFamily="34" charset="0"/>
              <a:buChar char="•"/>
            </a:pPr>
            <a:r>
              <a:rPr lang="nl-NL" dirty="0">
                <a:latin typeface="Raleway"/>
                <a:ea typeface="Raleway"/>
                <a:cs typeface="Raleway"/>
                <a:sym typeface="Raleway"/>
              </a:rPr>
              <a:t>In Nederland bestaat er godsdienstvrijheid. Mensen die de wet overtreden komen in een gevangenis. </a:t>
            </a:r>
          </a:p>
          <a:p>
            <a:pPr marL="228600" lvl="0" indent="-76200">
              <a:spcBef>
                <a:spcPts val="0"/>
              </a:spcBef>
              <a:buSzPts val="2400"/>
              <a:buNone/>
            </a:pPr>
            <a:endParaRPr lang="nl-NL" dirty="0">
              <a:latin typeface="Raleway"/>
              <a:ea typeface="Raleway"/>
              <a:cs typeface="Raleway"/>
              <a:sym typeface="Raleway"/>
            </a:endParaRPr>
          </a:p>
          <a:p>
            <a:pPr marL="228600" lvl="0" indent="-76200">
              <a:spcBef>
                <a:spcPts val="0"/>
              </a:spcBef>
              <a:buSzPts val="2400"/>
              <a:buNone/>
            </a:pPr>
            <a:r>
              <a:rPr lang="nl-NL" sz="2400" dirty="0">
                <a:latin typeface="Raleway"/>
                <a:ea typeface="Raleway"/>
                <a:cs typeface="Raleway"/>
                <a:sym typeface="Raleway"/>
                <a:hlinkClick r:id="rId3"/>
              </a:rPr>
              <a:t>China, Big Brother systeem</a:t>
            </a:r>
            <a:r>
              <a:rPr lang="nl-NL" sz="2400" dirty="0">
                <a:latin typeface="Raleway"/>
                <a:ea typeface="Raleway"/>
                <a:cs typeface="Raleway"/>
                <a:sym typeface="Raleway"/>
              </a:rPr>
              <a:t>: orde of vrijheid? </a:t>
            </a:r>
          </a:p>
          <a:p>
            <a:pPr marL="228600" lvl="0" indent="-76200" algn="l" rtl="0">
              <a:lnSpc>
                <a:spcPct val="90000"/>
              </a:lnSpc>
              <a:spcBef>
                <a:spcPts val="0"/>
              </a:spcBef>
              <a:spcAft>
                <a:spcPts val="0"/>
              </a:spcAft>
              <a:buClr>
                <a:schemeClr val="dk1"/>
              </a:buClr>
              <a:buSzPts val="2400"/>
              <a:buNone/>
            </a:pPr>
            <a:endParaRPr dirty="0">
              <a:latin typeface="Raleway"/>
              <a:ea typeface="Raleway"/>
              <a:cs typeface="Raleway"/>
              <a:sym typeface="Raleway"/>
            </a:endParaRPr>
          </a:p>
        </p:txBody>
      </p:sp>
      <p:sp>
        <p:nvSpPr>
          <p:cNvPr id="114" name="Google Shape;114;p5"/>
          <p:cNvSpPr txBox="1"/>
          <p:nvPr/>
        </p:nvSpPr>
        <p:spPr>
          <a:xfrm>
            <a:off x="9285728" y="6488668"/>
            <a:ext cx="321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a:solidFill>
                  <a:schemeClr val="lt1"/>
                </a:solidFill>
                <a:latin typeface="Raleway"/>
                <a:ea typeface="Raleway"/>
                <a:cs typeface="Raleway"/>
                <a:sym typeface="Raleway"/>
              </a:rPr>
              <a:t>www.maatschappij-leer.nl</a:t>
            </a:r>
            <a:endParaRPr/>
          </a:p>
        </p:txBody>
      </p:sp>
      <p:pic>
        <p:nvPicPr>
          <p:cNvPr id="115" name="Google Shape;115;p5" descr="Wereld"/>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9007324" y="6534132"/>
            <a:ext cx="278404" cy="278404"/>
          </a:xfrm>
          <a:prstGeom prst="rect">
            <a:avLst/>
          </a:prstGeom>
          <a:noFill/>
          <a:ln>
            <a:noFill/>
          </a:ln>
        </p:spPr>
      </p:pic>
    </p:spTree>
    <p:extLst>
      <p:ext uri="{BB962C8B-B14F-4D97-AF65-F5344CB8AC3E}">
        <p14:creationId xmlns:p14="http://schemas.microsoft.com/office/powerpoint/2010/main" val="2977894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Raleway"/>
              <a:buNone/>
            </a:pPr>
            <a:r>
              <a:rPr lang="nl-NL" b="1" dirty="0">
                <a:solidFill>
                  <a:schemeClr val="lt1"/>
                </a:solidFill>
                <a:latin typeface="Raleway"/>
                <a:ea typeface="Raleway"/>
                <a:cs typeface="Raleway"/>
                <a:sym typeface="Raleway"/>
              </a:rPr>
              <a:t>§</a:t>
            </a:r>
            <a:r>
              <a:rPr lang="nl-NL" dirty="0">
                <a:solidFill>
                  <a:schemeClr val="lt1"/>
                </a:solidFill>
                <a:latin typeface="Raleway"/>
                <a:ea typeface="Raleway"/>
                <a:cs typeface="Raleway"/>
                <a:sym typeface="Raleway"/>
              </a:rPr>
              <a:t> </a:t>
            </a:r>
            <a:r>
              <a:rPr lang="nl-NL" b="1" dirty="0">
                <a:solidFill>
                  <a:schemeClr val="lt1"/>
                </a:solidFill>
                <a:latin typeface="Raleway"/>
                <a:ea typeface="Raleway"/>
                <a:cs typeface="Raleway"/>
                <a:sym typeface="Raleway"/>
              </a:rPr>
              <a:t>6.1 </a:t>
            </a:r>
            <a:r>
              <a:rPr lang="nl-NL" dirty="0">
                <a:solidFill>
                  <a:schemeClr val="lt1"/>
                </a:solidFill>
                <a:latin typeface="Raleway"/>
                <a:ea typeface="Raleway"/>
                <a:cs typeface="Raleway"/>
                <a:sym typeface="Raleway"/>
              </a:rPr>
              <a:t>Mensenrechten en criminaliteit</a:t>
            </a:r>
            <a:endParaRPr dirty="0"/>
          </a:p>
        </p:txBody>
      </p:sp>
      <p:sp>
        <p:nvSpPr>
          <p:cNvPr id="97" name="Google Shape;97;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spcBef>
                <a:spcPts val="0"/>
              </a:spcBef>
              <a:buSzPts val="2800"/>
              <a:buNone/>
            </a:pPr>
            <a:r>
              <a:rPr lang="nl-NL" dirty="0">
                <a:latin typeface="Raleway"/>
                <a:ea typeface="Raleway"/>
                <a:cs typeface="Raleway"/>
                <a:sym typeface="Raleway"/>
              </a:rPr>
              <a:t>In Nederland zijn er wetten en regels om met elkaar te kunnen samenleven. </a:t>
            </a:r>
          </a:p>
          <a:p>
            <a:pPr marL="228600" lvl="0" indent="-228600">
              <a:spcBef>
                <a:spcPts val="0"/>
              </a:spcBef>
              <a:buSzPts val="2800"/>
            </a:pPr>
            <a:r>
              <a:rPr lang="nl-NL" dirty="0">
                <a:latin typeface="Raleway"/>
                <a:ea typeface="Raleway"/>
                <a:cs typeface="Raleway"/>
                <a:sym typeface="Raleway"/>
              </a:rPr>
              <a:t>Strafbaar gedrag: overtreding van deze wetsregels. </a:t>
            </a:r>
          </a:p>
          <a:p>
            <a:pPr marL="0" lvl="0" indent="0">
              <a:spcBef>
                <a:spcPts val="0"/>
              </a:spcBef>
              <a:buSzPts val="2800"/>
              <a:buNone/>
            </a:pPr>
            <a:r>
              <a:rPr lang="nl-NL" sz="2400" dirty="0">
                <a:latin typeface="Raleway"/>
                <a:ea typeface="Raleway"/>
                <a:cs typeface="Raleway"/>
                <a:sym typeface="Raleway"/>
              </a:rPr>
              <a:t>&gt; Voorbeeld: door rood fietsen of stelen</a:t>
            </a:r>
          </a:p>
          <a:p>
            <a:pPr marL="228600" lvl="0" indent="-76200" algn="l" rtl="0">
              <a:lnSpc>
                <a:spcPct val="90000"/>
              </a:lnSpc>
              <a:spcBef>
                <a:spcPts val="1000"/>
              </a:spcBef>
              <a:spcAft>
                <a:spcPts val="0"/>
              </a:spcAft>
              <a:buClr>
                <a:schemeClr val="dk1"/>
              </a:buClr>
              <a:buSzPts val="2400"/>
              <a:buNone/>
            </a:pPr>
            <a:endParaRPr sz="2400" dirty="0">
              <a:latin typeface="Raleway"/>
              <a:ea typeface="Raleway"/>
              <a:cs typeface="Raleway"/>
              <a:sym typeface="Raleway"/>
            </a:endParaRPr>
          </a:p>
        </p:txBody>
      </p:sp>
      <p:sp>
        <p:nvSpPr>
          <p:cNvPr id="98" name="Google Shape;98;p3"/>
          <p:cNvSpPr txBox="1"/>
          <p:nvPr/>
        </p:nvSpPr>
        <p:spPr>
          <a:xfrm>
            <a:off x="9285725" y="6488675"/>
            <a:ext cx="29976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b="0" i="0" u="none" strike="noStrike" cap="none">
                <a:solidFill>
                  <a:schemeClr val="lt1"/>
                </a:solidFill>
                <a:latin typeface="Raleway"/>
                <a:ea typeface="Raleway"/>
                <a:cs typeface="Raleway"/>
                <a:sym typeface="Raleway"/>
              </a:rPr>
              <a:t>www.maatschappij-</a:t>
            </a:r>
            <a:r>
              <a:rPr lang="nl-NL" sz="1800">
                <a:solidFill>
                  <a:schemeClr val="lt1"/>
                </a:solidFill>
                <a:latin typeface="Raleway"/>
                <a:ea typeface="Raleway"/>
                <a:cs typeface="Raleway"/>
                <a:sym typeface="Raleway"/>
              </a:rPr>
              <a:t>leer</a:t>
            </a:r>
            <a:r>
              <a:rPr lang="nl-NL" sz="1800" b="0" i="0" u="none" strike="noStrike" cap="none">
                <a:solidFill>
                  <a:schemeClr val="lt1"/>
                </a:solidFill>
                <a:latin typeface="Raleway"/>
                <a:ea typeface="Raleway"/>
                <a:cs typeface="Raleway"/>
                <a:sym typeface="Raleway"/>
              </a:rPr>
              <a:t>.nl</a:t>
            </a:r>
            <a:endParaRPr/>
          </a:p>
        </p:txBody>
      </p:sp>
      <p:pic>
        <p:nvPicPr>
          <p:cNvPr id="99" name="Google Shape;99;p3" descr="Werel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007324" y="6534132"/>
            <a:ext cx="278404" cy="278404"/>
          </a:xfrm>
          <a:prstGeom prst="rect">
            <a:avLst/>
          </a:prstGeom>
          <a:noFill/>
          <a:ln>
            <a:noFill/>
          </a:ln>
        </p:spPr>
      </p:pic>
      <p:pic>
        <p:nvPicPr>
          <p:cNvPr id="6" name="Afbeelding 5" descr="Afbeelding met persoon, vasthouden, tafel, rood&#10;&#10;Automatisch gegenereerde beschrijving">
            <a:extLst>
              <a:ext uri="{FF2B5EF4-FFF2-40B4-BE49-F238E27FC236}">
                <a16:creationId xmlns:a16="http://schemas.microsoft.com/office/drawing/2014/main" id="{1E107E07-77DE-AE44-80DC-45876BE77DB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75448" y="3429000"/>
            <a:ext cx="3578352" cy="253466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Raleway"/>
              <a:buNone/>
            </a:pPr>
            <a:r>
              <a:rPr lang="nl-NL" b="1" dirty="0">
                <a:solidFill>
                  <a:schemeClr val="lt1"/>
                </a:solidFill>
                <a:latin typeface="Raleway"/>
                <a:ea typeface="Raleway"/>
                <a:cs typeface="Raleway"/>
                <a:sym typeface="Raleway"/>
              </a:rPr>
              <a:t>§</a:t>
            </a:r>
            <a:r>
              <a:rPr lang="nl-NL" dirty="0">
                <a:solidFill>
                  <a:schemeClr val="lt1"/>
                </a:solidFill>
                <a:latin typeface="Raleway"/>
                <a:ea typeface="Raleway"/>
                <a:cs typeface="Raleway"/>
                <a:sym typeface="Raleway"/>
              </a:rPr>
              <a:t> </a:t>
            </a:r>
            <a:r>
              <a:rPr lang="nl-NL" b="1" dirty="0">
                <a:solidFill>
                  <a:schemeClr val="lt1"/>
                </a:solidFill>
                <a:latin typeface="Raleway"/>
                <a:ea typeface="Raleway"/>
                <a:cs typeface="Raleway"/>
                <a:sym typeface="Raleway"/>
              </a:rPr>
              <a:t>6.3 </a:t>
            </a:r>
            <a:r>
              <a:rPr lang="nl-NL" sz="4000" dirty="0">
                <a:solidFill>
                  <a:schemeClr val="lt1"/>
                </a:solidFill>
                <a:latin typeface="Raleway"/>
                <a:ea typeface="Raleway"/>
                <a:cs typeface="Raleway"/>
                <a:sym typeface="Raleway"/>
              </a:rPr>
              <a:t>Mensenrechtendilemma in de praktijk</a:t>
            </a:r>
            <a:endParaRPr sz="4000" dirty="0"/>
          </a:p>
        </p:txBody>
      </p:sp>
      <p:sp>
        <p:nvSpPr>
          <p:cNvPr id="114" name="Google Shape;114;p5"/>
          <p:cNvSpPr txBox="1"/>
          <p:nvPr/>
        </p:nvSpPr>
        <p:spPr>
          <a:xfrm>
            <a:off x="9285728" y="6488668"/>
            <a:ext cx="321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a:solidFill>
                  <a:schemeClr val="lt1"/>
                </a:solidFill>
                <a:latin typeface="Raleway"/>
                <a:ea typeface="Raleway"/>
                <a:cs typeface="Raleway"/>
                <a:sym typeface="Raleway"/>
              </a:rPr>
              <a:t>www.maatschappij-leer.nl</a:t>
            </a:r>
            <a:endParaRPr/>
          </a:p>
        </p:txBody>
      </p:sp>
      <p:pic>
        <p:nvPicPr>
          <p:cNvPr id="115" name="Google Shape;115;p5" descr="Werel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007324" y="6534132"/>
            <a:ext cx="278404" cy="278404"/>
          </a:xfrm>
          <a:prstGeom prst="rect">
            <a:avLst/>
          </a:prstGeom>
          <a:noFill/>
          <a:ln>
            <a:noFill/>
          </a:ln>
        </p:spPr>
      </p:pic>
      <p:sp>
        <p:nvSpPr>
          <p:cNvPr id="3" name="Tekstvak 2">
            <a:extLst>
              <a:ext uri="{FF2B5EF4-FFF2-40B4-BE49-F238E27FC236}">
                <a16:creationId xmlns:a16="http://schemas.microsoft.com/office/drawing/2014/main" id="{6A381708-D7EE-2A48-B227-0B1C41448474}"/>
              </a:ext>
            </a:extLst>
          </p:cNvPr>
          <p:cNvSpPr txBox="1"/>
          <p:nvPr/>
        </p:nvSpPr>
        <p:spPr>
          <a:xfrm>
            <a:off x="1557013" y="1736152"/>
            <a:ext cx="4241800" cy="4308872"/>
          </a:xfrm>
          <a:prstGeom prst="rect">
            <a:avLst/>
          </a:prstGeom>
          <a:solidFill>
            <a:srgbClr val="33859C"/>
          </a:solidFill>
        </p:spPr>
        <p:txBody>
          <a:bodyPr wrap="square" rtlCol="0">
            <a:spAutoFit/>
          </a:bodyPr>
          <a:lstStyle/>
          <a:p>
            <a:pPr algn="ctr"/>
            <a:endParaRPr lang="nl-NL" sz="2000" b="1" dirty="0">
              <a:latin typeface="Raleway" panose="020B0503030101060003" pitchFamily="34" charset="77"/>
            </a:endParaRPr>
          </a:p>
          <a:p>
            <a:pPr algn="ctr"/>
            <a:r>
              <a:rPr lang="nl-NL" sz="2000" b="1" dirty="0">
                <a:latin typeface="Raleway" panose="020B0503030101060003" pitchFamily="34" charset="77"/>
              </a:rPr>
              <a:t>Zweden</a:t>
            </a:r>
            <a:endParaRPr lang="nl-NL" sz="2000" dirty="0">
              <a:latin typeface="Raleway" panose="020B0503030101060003" pitchFamily="34" charset="77"/>
            </a:endParaRPr>
          </a:p>
          <a:p>
            <a:pPr algn="ctr"/>
            <a:endParaRPr lang="nl-NL" sz="2000" dirty="0">
              <a:latin typeface="Raleway" panose="020B0503030101060003" pitchFamily="34" charset="77"/>
            </a:endParaRPr>
          </a:p>
          <a:p>
            <a:pPr algn="ctr"/>
            <a:r>
              <a:rPr lang="nl-NL" sz="2000" dirty="0">
                <a:latin typeface="Raleway" panose="020B0503030101060003" pitchFamily="34" charset="77"/>
              </a:rPr>
              <a:t>Burgers hebben veel vrijheid. In gevangenissen zijn er ook veel vrijheden. Criminelen kunnen tv kijken, sporten in de fitnessruimte en krijgen meditatielessen. Gevangenen worden voorbereid op hun terugkomst in de maatschappij.</a:t>
            </a:r>
          </a:p>
          <a:p>
            <a:endParaRPr lang="nl-NL" sz="2000" dirty="0">
              <a:latin typeface="Raleway" panose="020B0503030101060003" pitchFamily="34" charset="77"/>
            </a:endParaRPr>
          </a:p>
          <a:p>
            <a:endParaRPr lang="nl-NL" sz="2000" dirty="0">
              <a:latin typeface="Raleway" panose="020B0503030101060003" pitchFamily="34" charset="77"/>
            </a:endParaRPr>
          </a:p>
          <a:p>
            <a:endParaRPr lang="nl-NL" dirty="0">
              <a:latin typeface="Raleway" panose="020B0503030101060003" pitchFamily="34" charset="77"/>
            </a:endParaRPr>
          </a:p>
        </p:txBody>
      </p:sp>
      <p:sp>
        <p:nvSpPr>
          <p:cNvPr id="8" name="Tekstvak 7">
            <a:extLst>
              <a:ext uri="{FF2B5EF4-FFF2-40B4-BE49-F238E27FC236}">
                <a16:creationId xmlns:a16="http://schemas.microsoft.com/office/drawing/2014/main" id="{22754CF7-C7E4-A44E-8BED-16F2564EBCA8}"/>
              </a:ext>
            </a:extLst>
          </p:cNvPr>
          <p:cNvSpPr txBox="1"/>
          <p:nvPr/>
        </p:nvSpPr>
        <p:spPr>
          <a:xfrm>
            <a:off x="6139189" y="1736152"/>
            <a:ext cx="4241800" cy="4308872"/>
          </a:xfrm>
          <a:prstGeom prst="rect">
            <a:avLst/>
          </a:prstGeom>
          <a:solidFill>
            <a:srgbClr val="4FABBA"/>
          </a:solidFill>
        </p:spPr>
        <p:txBody>
          <a:bodyPr wrap="square" rtlCol="0">
            <a:spAutoFit/>
          </a:bodyPr>
          <a:lstStyle/>
          <a:p>
            <a:pPr algn="ctr"/>
            <a:endParaRPr lang="nl-NL" sz="2000" b="1" dirty="0">
              <a:latin typeface="Raleway" panose="020B0503030101060003" pitchFamily="34" charset="77"/>
            </a:endParaRPr>
          </a:p>
          <a:p>
            <a:pPr algn="ctr"/>
            <a:r>
              <a:rPr lang="nl-NL" sz="2000" b="1" dirty="0">
                <a:latin typeface="Raleway" panose="020B0503030101060003" pitchFamily="34" charset="77"/>
              </a:rPr>
              <a:t>Verenigde Staten</a:t>
            </a:r>
          </a:p>
          <a:p>
            <a:pPr algn="ctr"/>
            <a:endParaRPr lang="nl-NL" sz="2000" b="1" dirty="0">
              <a:latin typeface="Raleway" panose="020B0503030101060003" pitchFamily="34" charset="77"/>
            </a:endParaRPr>
          </a:p>
          <a:p>
            <a:pPr algn="ctr"/>
            <a:r>
              <a:rPr lang="nl-NL" sz="2000" dirty="0">
                <a:latin typeface="Raleway" panose="020B0503030101060003" pitchFamily="34" charset="77"/>
              </a:rPr>
              <a:t>Gevangenissen zijn gevaarlijk, bewakers zijn streng en gevangenen worden hard gestraft. Mishandeling, moord en verkrachting komt niet alleen buiten, maar ook in de gevangenis voor. Ook wordt de doodstraf in meer dan de helft van de staten uitgevoerd.</a:t>
            </a:r>
          </a:p>
          <a:p>
            <a:pPr algn="ctr"/>
            <a:endParaRPr lang="nl-NL" sz="2000" dirty="0">
              <a:latin typeface="Raleway" panose="020B0503030101060003" pitchFamily="34" charset="77"/>
            </a:endParaRPr>
          </a:p>
          <a:p>
            <a:endParaRPr lang="nl-NL" dirty="0">
              <a:latin typeface="Raleway" panose="020B0503030101060003" pitchFamily="34" charset="77"/>
            </a:endParaRPr>
          </a:p>
        </p:txBody>
      </p:sp>
    </p:spTree>
    <p:extLst>
      <p:ext uri="{BB962C8B-B14F-4D97-AF65-F5344CB8AC3E}">
        <p14:creationId xmlns:p14="http://schemas.microsoft.com/office/powerpoint/2010/main" val="616427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Raleway"/>
              <a:buNone/>
            </a:pPr>
            <a:r>
              <a:rPr lang="nl-NL" b="1" dirty="0">
                <a:solidFill>
                  <a:schemeClr val="lt1"/>
                </a:solidFill>
                <a:latin typeface="Raleway"/>
                <a:ea typeface="Raleway"/>
                <a:cs typeface="Raleway"/>
                <a:sym typeface="Raleway"/>
              </a:rPr>
              <a:t>§</a:t>
            </a:r>
            <a:r>
              <a:rPr lang="nl-NL" dirty="0">
                <a:solidFill>
                  <a:schemeClr val="lt1"/>
                </a:solidFill>
                <a:latin typeface="Raleway"/>
                <a:ea typeface="Raleway"/>
                <a:cs typeface="Raleway"/>
                <a:sym typeface="Raleway"/>
              </a:rPr>
              <a:t> </a:t>
            </a:r>
            <a:r>
              <a:rPr lang="nl-NL" b="1" dirty="0">
                <a:solidFill>
                  <a:schemeClr val="lt1"/>
                </a:solidFill>
                <a:latin typeface="Raleway"/>
                <a:ea typeface="Raleway"/>
                <a:cs typeface="Raleway"/>
                <a:sym typeface="Raleway"/>
              </a:rPr>
              <a:t>6.3 </a:t>
            </a:r>
            <a:r>
              <a:rPr lang="nl-NL" sz="4000" dirty="0">
                <a:solidFill>
                  <a:schemeClr val="lt1"/>
                </a:solidFill>
                <a:latin typeface="Raleway"/>
                <a:ea typeface="Raleway"/>
                <a:cs typeface="Raleway"/>
                <a:sym typeface="Raleway"/>
              </a:rPr>
              <a:t>Mensenrechtendilemma in de praktijk</a:t>
            </a:r>
            <a:endParaRPr sz="4000" dirty="0"/>
          </a:p>
        </p:txBody>
      </p:sp>
      <p:sp>
        <p:nvSpPr>
          <p:cNvPr id="122" name="Google Shape;122;p6"/>
          <p:cNvSpPr txBox="1"/>
          <p:nvPr/>
        </p:nvSpPr>
        <p:spPr>
          <a:xfrm>
            <a:off x="9285728" y="6488668"/>
            <a:ext cx="321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a:solidFill>
                  <a:schemeClr val="lt1"/>
                </a:solidFill>
                <a:latin typeface="Raleway"/>
                <a:ea typeface="Raleway"/>
                <a:cs typeface="Raleway"/>
                <a:sym typeface="Raleway"/>
              </a:rPr>
              <a:t>www.maatschappij-leer.nl</a:t>
            </a:r>
            <a:endParaRPr/>
          </a:p>
        </p:txBody>
      </p:sp>
      <p:pic>
        <p:nvPicPr>
          <p:cNvPr id="123" name="Google Shape;123;p6" descr="Werel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007324" y="6534132"/>
            <a:ext cx="278404" cy="278404"/>
          </a:xfrm>
          <a:prstGeom prst="rect">
            <a:avLst/>
          </a:prstGeom>
          <a:noFill/>
          <a:ln>
            <a:noFill/>
          </a:ln>
        </p:spPr>
      </p:pic>
      <p:sp>
        <p:nvSpPr>
          <p:cNvPr id="8" name="Afgeronde rechthoek 7">
            <a:extLst>
              <a:ext uri="{FF2B5EF4-FFF2-40B4-BE49-F238E27FC236}">
                <a16:creationId xmlns:a16="http://schemas.microsoft.com/office/drawing/2014/main" id="{C85E7035-7AC3-4D4C-BB14-4595E3DB7288}"/>
              </a:ext>
            </a:extLst>
          </p:cNvPr>
          <p:cNvSpPr/>
          <p:nvPr/>
        </p:nvSpPr>
        <p:spPr>
          <a:xfrm>
            <a:off x="838200" y="2489200"/>
            <a:ext cx="10579068" cy="2706736"/>
          </a:xfrm>
          <a:prstGeom prst="roundRect">
            <a:avLst/>
          </a:prstGeom>
          <a:solidFill>
            <a:srgbClr val="31859C">
              <a:alpha val="0"/>
            </a:srgbClr>
          </a:solidFill>
          <a:ln>
            <a:solidFill>
              <a:srgbClr val="68A8B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a:p>
        </p:txBody>
      </p:sp>
      <p:sp>
        <p:nvSpPr>
          <p:cNvPr id="9" name="Tekstvak 8">
            <a:extLst>
              <a:ext uri="{FF2B5EF4-FFF2-40B4-BE49-F238E27FC236}">
                <a16:creationId xmlns:a16="http://schemas.microsoft.com/office/drawing/2014/main" id="{BCB92382-BB2B-864C-A029-588C58CD3CAA}"/>
              </a:ext>
            </a:extLst>
          </p:cNvPr>
          <p:cNvSpPr txBox="1"/>
          <p:nvPr/>
        </p:nvSpPr>
        <p:spPr>
          <a:xfrm>
            <a:off x="1813112" y="3831386"/>
            <a:ext cx="2205317" cy="1015663"/>
          </a:xfrm>
          <a:prstGeom prst="rect">
            <a:avLst/>
          </a:prstGeom>
          <a:solidFill>
            <a:srgbClr val="68A8B5"/>
          </a:solidFill>
          <a:ln>
            <a:solidFill>
              <a:srgbClr val="68A8B5"/>
            </a:solidFill>
          </a:ln>
        </p:spPr>
        <p:txBody>
          <a:bodyPr wrap="square" rtlCol="0">
            <a:spAutoFit/>
          </a:bodyPr>
          <a:lstStyle/>
          <a:p>
            <a:pPr algn="ctr"/>
            <a:r>
              <a:rPr lang="nl-NL" sz="2000" dirty="0">
                <a:solidFill>
                  <a:schemeClr val="bg1"/>
                </a:solidFill>
                <a:latin typeface="Raleway"/>
                <a:sym typeface="Raleway"/>
              </a:rPr>
              <a:t>Dictatuur</a:t>
            </a:r>
          </a:p>
          <a:p>
            <a:pPr algn="ctr"/>
            <a:r>
              <a:rPr lang="nl-NL" sz="2000" dirty="0">
                <a:solidFill>
                  <a:schemeClr val="bg1"/>
                </a:solidFill>
                <a:latin typeface="Raleway"/>
                <a:sym typeface="Raleway"/>
              </a:rPr>
              <a:t>Strijd</a:t>
            </a:r>
          </a:p>
          <a:p>
            <a:pPr algn="ctr"/>
            <a:r>
              <a:rPr lang="nl-NL" sz="2000" dirty="0">
                <a:solidFill>
                  <a:schemeClr val="bg1"/>
                </a:solidFill>
                <a:latin typeface="Raleway"/>
                <a:sym typeface="Raleway"/>
              </a:rPr>
              <a:t>Gelijkheid</a:t>
            </a:r>
            <a:endParaRPr lang="nl-NL" sz="2000" dirty="0">
              <a:solidFill>
                <a:schemeClr val="bg1"/>
              </a:solidFill>
            </a:endParaRPr>
          </a:p>
        </p:txBody>
      </p:sp>
      <p:sp>
        <p:nvSpPr>
          <p:cNvPr id="10" name="Tekstvak 9">
            <a:extLst>
              <a:ext uri="{FF2B5EF4-FFF2-40B4-BE49-F238E27FC236}">
                <a16:creationId xmlns:a16="http://schemas.microsoft.com/office/drawing/2014/main" id="{696CD192-0562-AF47-B704-8AD185F13F61}"/>
              </a:ext>
            </a:extLst>
          </p:cNvPr>
          <p:cNvSpPr txBox="1"/>
          <p:nvPr/>
        </p:nvSpPr>
        <p:spPr>
          <a:xfrm>
            <a:off x="8183068" y="3831386"/>
            <a:ext cx="2205317" cy="1015663"/>
          </a:xfrm>
          <a:prstGeom prst="rect">
            <a:avLst/>
          </a:prstGeom>
          <a:solidFill>
            <a:srgbClr val="68A8B5"/>
          </a:solidFill>
          <a:ln>
            <a:solidFill>
              <a:srgbClr val="68A8B5"/>
            </a:solidFill>
          </a:ln>
        </p:spPr>
        <p:txBody>
          <a:bodyPr wrap="square" rtlCol="0">
            <a:spAutoFit/>
          </a:bodyPr>
          <a:lstStyle/>
          <a:p>
            <a:pPr algn="ctr"/>
            <a:r>
              <a:rPr lang="nl-NL" sz="2000" dirty="0">
                <a:solidFill>
                  <a:schemeClr val="bg1"/>
                </a:solidFill>
                <a:latin typeface="Raleway"/>
                <a:sym typeface="Raleway"/>
              </a:rPr>
              <a:t>Dictatuur</a:t>
            </a:r>
          </a:p>
          <a:p>
            <a:pPr algn="ctr"/>
            <a:r>
              <a:rPr lang="nl-NL" sz="2000" dirty="0">
                <a:solidFill>
                  <a:schemeClr val="bg1"/>
                </a:solidFill>
                <a:latin typeface="Raleway"/>
                <a:sym typeface="Raleway"/>
              </a:rPr>
              <a:t>Strijd</a:t>
            </a:r>
          </a:p>
          <a:p>
            <a:pPr algn="ctr"/>
            <a:r>
              <a:rPr lang="nl-NL" sz="2000" dirty="0">
                <a:solidFill>
                  <a:schemeClr val="bg1"/>
                </a:solidFill>
                <a:latin typeface="Raleway"/>
                <a:sym typeface="Raleway"/>
              </a:rPr>
              <a:t>1 cultuur</a:t>
            </a:r>
            <a:endParaRPr lang="nl-NL" sz="2000" dirty="0">
              <a:solidFill>
                <a:schemeClr val="bg1"/>
              </a:solidFill>
            </a:endParaRPr>
          </a:p>
        </p:txBody>
      </p:sp>
      <p:sp>
        <p:nvSpPr>
          <p:cNvPr id="11" name="Tekstvak 10">
            <a:extLst>
              <a:ext uri="{FF2B5EF4-FFF2-40B4-BE49-F238E27FC236}">
                <a16:creationId xmlns:a16="http://schemas.microsoft.com/office/drawing/2014/main" id="{BFA11233-7CAF-7042-8F6E-9BC9511EB149}"/>
              </a:ext>
            </a:extLst>
          </p:cNvPr>
          <p:cNvSpPr txBox="1"/>
          <p:nvPr/>
        </p:nvSpPr>
        <p:spPr>
          <a:xfrm>
            <a:off x="4993340" y="3831386"/>
            <a:ext cx="2205317" cy="707886"/>
          </a:xfrm>
          <a:prstGeom prst="rect">
            <a:avLst/>
          </a:prstGeom>
          <a:solidFill>
            <a:srgbClr val="68A8B5"/>
          </a:solidFill>
          <a:ln>
            <a:solidFill>
              <a:srgbClr val="68A8B5"/>
            </a:solidFill>
          </a:ln>
        </p:spPr>
        <p:txBody>
          <a:bodyPr wrap="square" rtlCol="0">
            <a:spAutoFit/>
          </a:bodyPr>
          <a:lstStyle/>
          <a:p>
            <a:pPr algn="ctr"/>
            <a:r>
              <a:rPr lang="nl-NL" sz="2000" dirty="0">
                <a:solidFill>
                  <a:schemeClr val="bg1"/>
                </a:solidFill>
                <a:latin typeface="Raleway"/>
                <a:sym typeface="Raleway"/>
              </a:rPr>
              <a:t>Democratie</a:t>
            </a:r>
          </a:p>
          <a:p>
            <a:pPr algn="ctr"/>
            <a:r>
              <a:rPr lang="nl-NL" sz="2000" dirty="0">
                <a:solidFill>
                  <a:schemeClr val="bg1"/>
                </a:solidFill>
                <a:latin typeface="Raleway"/>
                <a:sym typeface="Raleway"/>
              </a:rPr>
              <a:t>Debat</a:t>
            </a:r>
            <a:endParaRPr lang="nl-NL" sz="2000" dirty="0">
              <a:solidFill>
                <a:schemeClr val="bg1"/>
              </a:solidFill>
            </a:endParaRPr>
          </a:p>
        </p:txBody>
      </p:sp>
      <p:sp>
        <p:nvSpPr>
          <p:cNvPr id="12" name="Tekstvak 11">
            <a:extLst>
              <a:ext uri="{FF2B5EF4-FFF2-40B4-BE49-F238E27FC236}">
                <a16:creationId xmlns:a16="http://schemas.microsoft.com/office/drawing/2014/main" id="{CE28F4CC-7F1A-2D45-9167-0912F0EFD5F1}"/>
              </a:ext>
            </a:extLst>
          </p:cNvPr>
          <p:cNvSpPr txBox="1"/>
          <p:nvPr/>
        </p:nvSpPr>
        <p:spPr>
          <a:xfrm>
            <a:off x="1813112" y="3030628"/>
            <a:ext cx="2205317" cy="403200"/>
          </a:xfrm>
          <a:prstGeom prst="rect">
            <a:avLst/>
          </a:prstGeom>
          <a:solidFill>
            <a:srgbClr val="68A8B5"/>
          </a:solidFill>
          <a:ln>
            <a:solidFill>
              <a:srgbClr val="68A8B5"/>
            </a:solidFill>
          </a:ln>
        </p:spPr>
        <p:txBody>
          <a:bodyPr wrap="square" rtlCol="0">
            <a:spAutoFit/>
          </a:bodyPr>
          <a:lstStyle/>
          <a:p>
            <a:pPr algn="ctr"/>
            <a:r>
              <a:rPr lang="nl-NL" sz="2000" dirty="0">
                <a:solidFill>
                  <a:schemeClr val="bg1"/>
                </a:solidFill>
                <a:latin typeface="Raleway"/>
                <a:ea typeface="Raleway"/>
                <a:cs typeface="Raleway"/>
                <a:sym typeface="Raleway"/>
              </a:rPr>
              <a:t>Orde</a:t>
            </a:r>
            <a:endParaRPr lang="nl-NL" sz="2000" dirty="0">
              <a:solidFill>
                <a:schemeClr val="bg1"/>
              </a:solidFill>
            </a:endParaRPr>
          </a:p>
        </p:txBody>
      </p:sp>
      <p:sp>
        <p:nvSpPr>
          <p:cNvPr id="13" name="Tekstvak 12">
            <a:extLst>
              <a:ext uri="{FF2B5EF4-FFF2-40B4-BE49-F238E27FC236}">
                <a16:creationId xmlns:a16="http://schemas.microsoft.com/office/drawing/2014/main" id="{DFA40238-F249-4F43-9E79-17256B474FF5}"/>
              </a:ext>
            </a:extLst>
          </p:cNvPr>
          <p:cNvSpPr txBox="1"/>
          <p:nvPr/>
        </p:nvSpPr>
        <p:spPr>
          <a:xfrm>
            <a:off x="4993340" y="3030628"/>
            <a:ext cx="2205317" cy="403200"/>
          </a:xfrm>
          <a:prstGeom prst="rect">
            <a:avLst/>
          </a:prstGeom>
          <a:solidFill>
            <a:srgbClr val="68A8B5"/>
          </a:solidFill>
          <a:ln>
            <a:solidFill>
              <a:srgbClr val="68A8B5"/>
            </a:solidFill>
          </a:ln>
        </p:spPr>
        <p:txBody>
          <a:bodyPr wrap="square" rtlCol="0">
            <a:spAutoFit/>
          </a:bodyPr>
          <a:lstStyle/>
          <a:p>
            <a:pPr algn="ctr"/>
            <a:r>
              <a:rPr lang="nl-NL" sz="2000" dirty="0">
                <a:solidFill>
                  <a:schemeClr val="bg1"/>
                </a:solidFill>
                <a:latin typeface="Raleway"/>
                <a:sym typeface="Raleway"/>
              </a:rPr>
              <a:t>Vrijheid</a:t>
            </a:r>
            <a:endParaRPr lang="nl-NL" sz="2000" dirty="0">
              <a:solidFill>
                <a:schemeClr val="bg1"/>
              </a:solidFill>
            </a:endParaRPr>
          </a:p>
        </p:txBody>
      </p:sp>
      <p:sp>
        <p:nvSpPr>
          <p:cNvPr id="14" name="Tekstvak 13">
            <a:extLst>
              <a:ext uri="{FF2B5EF4-FFF2-40B4-BE49-F238E27FC236}">
                <a16:creationId xmlns:a16="http://schemas.microsoft.com/office/drawing/2014/main" id="{EE389F89-DD64-0D4F-B044-CAE427266904}"/>
              </a:ext>
            </a:extLst>
          </p:cNvPr>
          <p:cNvSpPr txBox="1"/>
          <p:nvPr/>
        </p:nvSpPr>
        <p:spPr>
          <a:xfrm>
            <a:off x="8183068" y="3030628"/>
            <a:ext cx="2205317" cy="403200"/>
          </a:xfrm>
          <a:prstGeom prst="rect">
            <a:avLst/>
          </a:prstGeom>
          <a:solidFill>
            <a:srgbClr val="68A8B5"/>
          </a:solidFill>
          <a:ln>
            <a:solidFill>
              <a:srgbClr val="68A8B5"/>
            </a:solidFill>
          </a:ln>
        </p:spPr>
        <p:txBody>
          <a:bodyPr wrap="square" rtlCol="0">
            <a:spAutoFit/>
          </a:bodyPr>
          <a:lstStyle/>
          <a:p>
            <a:pPr algn="ctr"/>
            <a:r>
              <a:rPr lang="nl-NL" sz="2000" dirty="0">
                <a:solidFill>
                  <a:schemeClr val="bg1"/>
                </a:solidFill>
                <a:latin typeface="Raleway"/>
                <a:ea typeface="Raleway"/>
                <a:cs typeface="Raleway"/>
                <a:sym typeface="Raleway"/>
              </a:rPr>
              <a:t>Orde</a:t>
            </a:r>
            <a:endParaRPr lang="nl-NL" sz="2000" dirty="0">
              <a:solidFill>
                <a:schemeClr val="bg1"/>
              </a:solidFill>
            </a:endParaRPr>
          </a:p>
        </p:txBody>
      </p:sp>
      <p:cxnSp>
        <p:nvCxnSpPr>
          <p:cNvPr id="15" name="Rechte verbindingslijn met pijl 14">
            <a:extLst>
              <a:ext uri="{FF2B5EF4-FFF2-40B4-BE49-F238E27FC236}">
                <a16:creationId xmlns:a16="http://schemas.microsoft.com/office/drawing/2014/main" id="{B1030F83-8EB1-224D-B5F1-74B7A774A41A}"/>
              </a:ext>
            </a:extLst>
          </p:cNvPr>
          <p:cNvCxnSpPr>
            <a:cxnSpLocks/>
          </p:cNvCxnSpPr>
          <p:nvPr/>
        </p:nvCxnSpPr>
        <p:spPr>
          <a:xfrm>
            <a:off x="4510900" y="3606800"/>
            <a:ext cx="3170200" cy="0"/>
          </a:xfrm>
          <a:prstGeom prst="straightConnector1">
            <a:avLst/>
          </a:prstGeom>
          <a:ln>
            <a:solidFill>
              <a:srgbClr val="68A8B5"/>
            </a:solidFill>
            <a:headEnd type="triangle"/>
            <a:tailEnd type="triangle"/>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Raleway"/>
              <a:buNone/>
            </a:pPr>
            <a:r>
              <a:rPr lang="nl-NL" b="1" dirty="0">
                <a:solidFill>
                  <a:schemeClr val="lt1"/>
                </a:solidFill>
                <a:latin typeface="Raleway"/>
                <a:ea typeface="Raleway"/>
                <a:cs typeface="Raleway"/>
                <a:sym typeface="Raleway"/>
              </a:rPr>
              <a:t>§</a:t>
            </a:r>
            <a:r>
              <a:rPr lang="nl-NL" dirty="0">
                <a:solidFill>
                  <a:schemeClr val="lt1"/>
                </a:solidFill>
                <a:latin typeface="Raleway"/>
                <a:ea typeface="Raleway"/>
                <a:cs typeface="Raleway"/>
                <a:sym typeface="Raleway"/>
              </a:rPr>
              <a:t> </a:t>
            </a:r>
            <a:r>
              <a:rPr lang="nl-NL" b="1" dirty="0">
                <a:solidFill>
                  <a:schemeClr val="lt1"/>
                </a:solidFill>
                <a:latin typeface="Raleway"/>
                <a:ea typeface="Raleway"/>
                <a:cs typeface="Raleway"/>
                <a:sym typeface="Raleway"/>
              </a:rPr>
              <a:t>6.3 </a:t>
            </a:r>
            <a:r>
              <a:rPr lang="nl-NL" sz="4000" dirty="0">
                <a:solidFill>
                  <a:schemeClr val="lt1"/>
                </a:solidFill>
                <a:latin typeface="Raleway"/>
                <a:ea typeface="Raleway"/>
                <a:cs typeface="Raleway"/>
                <a:sym typeface="Raleway"/>
              </a:rPr>
              <a:t>Mensenrechtendilemma in de praktijk</a:t>
            </a:r>
            <a:endParaRPr sz="4000" dirty="0"/>
          </a:p>
        </p:txBody>
      </p:sp>
      <p:sp>
        <p:nvSpPr>
          <p:cNvPr id="122" name="Google Shape;122;p6"/>
          <p:cNvSpPr txBox="1"/>
          <p:nvPr/>
        </p:nvSpPr>
        <p:spPr>
          <a:xfrm>
            <a:off x="9285728" y="6488668"/>
            <a:ext cx="321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a:solidFill>
                  <a:schemeClr val="lt1"/>
                </a:solidFill>
                <a:latin typeface="Raleway"/>
                <a:ea typeface="Raleway"/>
                <a:cs typeface="Raleway"/>
                <a:sym typeface="Raleway"/>
              </a:rPr>
              <a:t>www.maatschappij-leer.nl</a:t>
            </a:r>
            <a:endParaRPr/>
          </a:p>
        </p:txBody>
      </p:sp>
      <p:pic>
        <p:nvPicPr>
          <p:cNvPr id="123" name="Google Shape;123;p6" descr="Werel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007324" y="6534132"/>
            <a:ext cx="278404" cy="278404"/>
          </a:xfrm>
          <a:prstGeom prst="rect">
            <a:avLst/>
          </a:prstGeom>
          <a:noFill/>
          <a:ln>
            <a:noFill/>
          </a:ln>
        </p:spPr>
      </p:pic>
      <p:sp>
        <p:nvSpPr>
          <p:cNvPr id="8" name="Afgeronde rechthoek 7">
            <a:extLst>
              <a:ext uri="{FF2B5EF4-FFF2-40B4-BE49-F238E27FC236}">
                <a16:creationId xmlns:a16="http://schemas.microsoft.com/office/drawing/2014/main" id="{C85E7035-7AC3-4D4C-BB14-4595E3DB7288}"/>
              </a:ext>
            </a:extLst>
          </p:cNvPr>
          <p:cNvSpPr/>
          <p:nvPr/>
        </p:nvSpPr>
        <p:spPr>
          <a:xfrm>
            <a:off x="838200" y="2489200"/>
            <a:ext cx="10579068" cy="2706736"/>
          </a:xfrm>
          <a:prstGeom prst="roundRect">
            <a:avLst/>
          </a:prstGeom>
          <a:solidFill>
            <a:srgbClr val="31859C">
              <a:alpha val="0"/>
            </a:srgbClr>
          </a:solidFill>
          <a:ln>
            <a:solidFill>
              <a:srgbClr val="68A8B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a:p>
        </p:txBody>
      </p:sp>
      <p:sp>
        <p:nvSpPr>
          <p:cNvPr id="9" name="Tekstvak 8">
            <a:extLst>
              <a:ext uri="{FF2B5EF4-FFF2-40B4-BE49-F238E27FC236}">
                <a16:creationId xmlns:a16="http://schemas.microsoft.com/office/drawing/2014/main" id="{BCB92382-BB2B-864C-A029-588C58CD3CAA}"/>
              </a:ext>
            </a:extLst>
          </p:cNvPr>
          <p:cNvSpPr txBox="1"/>
          <p:nvPr/>
        </p:nvSpPr>
        <p:spPr>
          <a:xfrm>
            <a:off x="1813112" y="3831386"/>
            <a:ext cx="2205317" cy="1015663"/>
          </a:xfrm>
          <a:prstGeom prst="rect">
            <a:avLst/>
          </a:prstGeom>
          <a:solidFill>
            <a:srgbClr val="68A8B5"/>
          </a:solidFill>
          <a:ln>
            <a:solidFill>
              <a:srgbClr val="68A8B5"/>
            </a:solidFill>
          </a:ln>
        </p:spPr>
        <p:txBody>
          <a:bodyPr wrap="square" rtlCol="0">
            <a:spAutoFit/>
          </a:bodyPr>
          <a:lstStyle/>
          <a:p>
            <a:pPr algn="ctr"/>
            <a:r>
              <a:rPr lang="nl-NL" sz="2000" dirty="0">
                <a:solidFill>
                  <a:schemeClr val="bg1"/>
                </a:solidFill>
                <a:latin typeface="Raleway"/>
                <a:sym typeface="Raleway"/>
              </a:rPr>
              <a:t>Dictatuur</a:t>
            </a:r>
          </a:p>
          <a:p>
            <a:pPr algn="ctr"/>
            <a:r>
              <a:rPr lang="nl-NL" sz="2000" dirty="0">
                <a:solidFill>
                  <a:schemeClr val="bg1"/>
                </a:solidFill>
                <a:latin typeface="Raleway"/>
                <a:sym typeface="Raleway"/>
              </a:rPr>
              <a:t>Strijd</a:t>
            </a:r>
          </a:p>
          <a:p>
            <a:pPr algn="ctr"/>
            <a:r>
              <a:rPr lang="nl-NL" sz="2000" dirty="0">
                <a:solidFill>
                  <a:schemeClr val="bg1"/>
                </a:solidFill>
                <a:latin typeface="Raleway"/>
                <a:sym typeface="Raleway"/>
              </a:rPr>
              <a:t>Gelijkheid</a:t>
            </a:r>
            <a:endParaRPr lang="nl-NL" sz="2000" dirty="0">
              <a:solidFill>
                <a:schemeClr val="bg1"/>
              </a:solidFill>
            </a:endParaRPr>
          </a:p>
        </p:txBody>
      </p:sp>
      <p:sp>
        <p:nvSpPr>
          <p:cNvPr id="10" name="Tekstvak 9">
            <a:extLst>
              <a:ext uri="{FF2B5EF4-FFF2-40B4-BE49-F238E27FC236}">
                <a16:creationId xmlns:a16="http://schemas.microsoft.com/office/drawing/2014/main" id="{696CD192-0562-AF47-B704-8AD185F13F61}"/>
              </a:ext>
            </a:extLst>
          </p:cNvPr>
          <p:cNvSpPr txBox="1"/>
          <p:nvPr/>
        </p:nvSpPr>
        <p:spPr>
          <a:xfrm>
            <a:off x="8183068" y="3831386"/>
            <a:ext cx="2205317" cy="1015663"/>
          </a:xfrm>
          <a:prstGeom prst="rect">
            <a:avLst/>
          </a:prstGeom>
          <a:solidFill>
            <a:srgbClr val="68A8B5"/>
          </a:solidFill>
          <a:ln>
            <a:solidFill>
              <a:srgbClr val="68A8B5"/>
            </a:solidFill>
          </a:ln>
        </p:spPr>
        <p:txBody>
          <a:bodyPr wrap="square" rtlCol="0">
            <a:spAutoFit/>
          </a:bodyPr>
          <a:lstStyle/>
          <a:p>
            <a:pPr algn="ctr"/>
            <a:r>
              <a:rPr lang="nl-NL" sz="2000" dirty="0">
                <a:solidFill>
                  <a:schemeClr val="bg1"/>
                </a:solidFill>
                <a:latin typeface="Raleway"/>
                <a:sym typeface="Raleway"/>
              </a:rPr>
              <a:t>Dictatuur</a:t>
            </a:r>
          </a:p>
          <a:p>
            <a:pPr algn="ctr"/>
            <a:r>
              <a:rPr lang="nl-NL" sz="2000" dirty="0">
                <a:solidFill>
                  <a:schemeClr val="bg1"/>
                </a:solidFill>
                <a:latin typeface="Raleway"/>
                <a:sym typeface="Raleway"/>
              </a:rPr>
              <a:t>Strijd</a:t>
            </a:r>
          </a:p>
          <a:p>
            <a:pPr algn="ctr"/>
            <a:r>
              <a:rPr lang="nl-NL" sz="2000" dirty="0">
                <a:solidFill>
                  <a:schemeClr val="bg1"/>
                </a:solidFill>
                <a:latin typeface="Raleway"/>
                <a:sym typeface="Raleway"/>
              </a:rPr>
              <a:t>1 cultuur</a:t>
            </a:r>
            <a:endParaRPr lang="nl-NL" sz="2000" dirty="0">
              <a:solidFill>
                <a:schemeClr val="bg1"/>
              </a:solidFill>
            </a:endParaRPr>
          </a:p>
        </p:txBody>
      </p:sp>
      <p:sp>
        <p:nvSpPr>
          <p:cNvPr id="11" name="Tekstvak 10">
            <a:extLst>
              <a:ext uri="{FF2B5EF4-FFF2-40B4-BE49-F238E27FC236}">
                <a16:creationId xmlns:a16="http://schemas.microsoft.com/office/drawing/2014/main" id="{BFA11233-7CAF-7042-8F6E-9BC9511EB149}"/>
              </a:ext>
            </a:extLst>
          </p:cNvPr>
          <p:cNvSpPr txBox="1"/>
          <p:nvPr/>
        </p:nvSpPr>
        <p:spPr>
          <a:xfrm>
            <a:off x="4993340" y="3831386"/>
            <a:ext cx="2205317" cy="707886"/>
          </a:xfrm>
          <a:prstGeom prst="rect">
            <a:avLst/>
          </a:prstGeom>
          <a:solidFill>
            <a:srgbClr val="68A8B5"/>
          </a:solidFill>
          <a:ln>
            <a:solidFill>
              <a:srgbClr val="68A8B5"/>
            </a:solidFill>
          </a:ln>
        </p:spPr>
        <p:txBody>
          <a:bodyPr wrap="square" rtlCol="0">
            <a:spAutoFit/>
          </a:bodyPr>
          <a:lstStyle/>
          <a:p>
            <a:pPr algn="ctr"/>
            <a:r>
              <a:rPr lang="nl-NL" sz="2000" dirty="0">
                <a:solidFill>
                  <a:schemeClr val="bg1"/>
                </a:solidFill>
                <a:latin typeface="Raleway"/>
                <a:sym typeface="Raleway"/>
              </a:rPr>
              <a:t>Democratie</a:t>
            </a:r>
          </a:p>
          <a:p>
            <a:pPr algn="ctr"/>
            <a:r>
              <a:rPr lang="nl-NL" sz="2000" dirty="0">
                <a:solidFill>
                  <a:schemeClr val="bg1"/>
                </a:solidFill>
                <a:latin typeface="Raleway"/>
                <a:sym typeface="Raleway"/>
              </a:rPr>
              <a:t>Debat</a:t>
            </a:r>
            <a:endParaRPr lang="nl-NL" sz="2000" dirty="0">
              <a:solidFill>
                <a:schemeClr val="bg1"/>
              </a:solidFill>
            </a:endParaRPr>
          </a:p>
        </p:txBody>
      </p:sp>
      <p:sp>
        <p:nvSpPr>
          <p:cNvPr id="12" name="Tekstvak 11">
            <a:extLst>
              <a:ext uri="{FF2B5EF4-FFF2-40B4-BE49-F238E27FC236}">
                <a16:creationId xmlns:a16="http://schemas.microsoft.com/office/drawing/2014/main" id="{CE28F4CC-7F1A-2D45-9167-0912F0EFD5F1}"/>
              </a:ext>
            </a:extLst>
          </p:cNvPr>
          <p:cNvSpPr txBox="1"/>
          <p:nvPr/>
        </p:nvSpPr>
        <p:spPr>
          <a:xfrm>
            <a:off x="1813112" y="3030628"/>
            <a:ext cx="2205317" cy="403200"/>
          </a:xfrm>
          <a:prstGeom prst="rect">
            <a:avLst/>
          </a:prstGeom>
          <a:solidFill>
            <a:srgbClr val="68A8B5"/>
          </a:solidFill>
          <a:ln>
            <a:solidFill>
              <a:srgbClr val="68A8B5"/>
            </a:solidFill>
          </a:ln>
        </p:spPr>
        <p:txBody>
          <a:bodyPr wrap="square" rtlCol="0">
            <a:spAutoFit/>
          </a:bodyPr>
          <a:lstStyle/>
          <a:p>
            <a:pPr algn="ctr"/>
            <a:r>
              <a:rPr lang="nl-NL" sz="2000" dirty="0">
                <a:solidFill>
                  <a:schemeClr val="bg1"/>
                </a:solidFill>
                <a:latin typeface="Raleway"/>
                <a:ea typeface="Raleway"/>
                <a:cs typeface="Raleway"/>
                <a:sym typeface="Raleway"/>
              </a:rPr>
              <a:t>Orde</a:t>
            </a:r>
            <a:endParaRPr lang="nl-NL" sz="2000" dirty="0">
              <a:solidFill>
                <a:schemeClr val="bg1"/>
              </a:solidFill>
            </a:endParaRPr>
          </a:p>
        </p:txBody>
      </p:sp>
      <p:sp>
        <p:nvSpPr>
          <p:cNvPr id="13" name="Tekstvak 12">
            <a:extLst>
              <a:ext uri="{FF2B5EF4-FFF2-40B4-BE49-F238E27FC236}">
                <a16:creationId xmlns:a16="http://schemas.microsoft.com/office/drawing/2014/main" id="{DFA40238-F249-4F43-9E79-17256B474FF5}"/>
              </a:ext>
            </a:extLst>
          </p:cNvPr>
          <p:cNvSpPr txBox="1"/>
          <p:nvPr/>
        </p:nvSpPr>
        <p:spPr>
          <a:xfrm>
            <a:off x="4993340" y="3030628"/>
            <a:ext cx="2205317" cy="403200"/>
          </a:xfrm>
          <a:prstGeom prst="rect">
            <a:avLst/>
          </a:prstGeom>
          <a:solidFill>
            <a:srgbClr val="68A8B5"/>
          </a:solidFill>
          <a:ln>
            <a:solidFill>
              <a:srgbClr val="68A8B5"/>
            </a:solidFill>
          </a:ln>
        </p:spPr>
        <p:txBody>
          <a:bodyPr wrap="square" rtlCol="0">
            <a:spAutoFit/>
          </a:bodyPr>
          <a:lstStyle/>
          <a:p>
            <a:pPr algn="ctr"/>
            <a:r>
              <a:rPr lang="nl-NL" sz="2000" dirty="0">
                <a:solidFill>
                  <a:schemeClr val="bg1"/>
                </a:solidFill>
                <a:latin typeface="Raleway"/>
                <a:sym typeface="Raleway"/>
              </a:rPr>
              <a:t>Vrijheid</a:t>
            </a:r>
            <a:endParaRPr lang="nl-NL" sz="2000" dirty="0">
              <a:solidFill>
                <a:schemeClr val="bg1"/>
              </a:solidFill>
            </a:endParaRPr>
          </a:p>
        </p:txBody>
      </p:sp>
      <p:sp>
        <p:nvSpPr>
          <p:cNvPr id="14" name="Tekstvak 13">
            <a:extLst>
              <a:ext uri="{FF2B5EF4-FFF2-40B4-BE49-F238E27FC236}">
                <a16:creationId xmlns:a16="http://schemas.microsoft.com/office/drawing/2014/main" id="{EE389F89-DD64-0D4F-B044-CAE427266904}"/>
              </a:ext>
            </a:extLst>
          </p:cNvPr>
          <p:cNvSpPr txBox="1"/>
          <p:nvPr/>
        </p:nvSpPr>
        <p:spPr>
          <a:xfrm>
            <a:off x="8183068" y="3030628"/>
            <a:ext cx="2205317" cy="403200"/>
          </a:xfrm>
          <a:prstGeom prst="rect">
            <a:avLst/>
          </a:prstGeom>
          <a:solidFill>
            <a:srgbClr val="68A8B5"/>
          </a:solidFill>
          <a:ln>
            <a:solidFill>
              <a:srgbClr val="68A8B5"/>
            </a:solidFill>
          </a:ln>
        </p:spPr>
        <p:txBody>
          <a:bodyPr wrap="square" rtlCol="0">
            <a:spAutoFit/>
          </a:bodyPr>
          <a:lstStyle/>
          <a:p>
            <a:pPr algn="ctr"/>
            <a:r>
              <a:rPr lang="nl-NL" sz="2000" dirty="0">
                <a:solidFill>
                  <a:schemeClr val="bg1"/>
                </a:solidFill>
                <a:latin typeface="Raleway"/>
                <a:ea typeface="Raleway"/>
                <a:cs typeface="Raleway"/>
                <a:sym typeface="Raleway"/>
              </a:rPr>
              <a:t>Orde</a:t>
            </a:r>
            <a:endParaRPr lang="nl-NL" sz="2000" dirty="0">
              <a:solidFill>
                <a:schemeClr val="bg1"/>
              </a:solidFill>
            </a:endParaRPr>
          </a:p>
        </p:txBody>
      </p:sp>
      <p:cxnSp>
        <p:nvCxnSpPr>
          <p:cNvPr id="15" name="Rechte verbindingslijn met pijl 14">
            <a:extLst>
              <a:ext uri="{FF2B5EF4-FFF2-40B4-BE49-F238E27FC236}">
                <a16:creationId xmlns:a16="http://schemas.microsoft.com/office/drawing/2014/main" id="{B1030F83-8EB1-224D-B5F1-74B7A774A41A}"/>
              </a:ext>
            </a:extLst>
          </p:cNvPr>
          <p:cNvCxnSpPr>
            <a:cxnSpLocks/>
          </p:cNvCxnSpPr>
          <p:nvPr/>
        </p:nvCxnSpPr>
        <p:spPr>
          <a:xfrm>
            <a:off x="4510900" y="3606800"/>
            <a:ext cx="3170200" cy="0"/>
          </a:xfrm>
          <a:prstGeom prst="straightConnector1">
            <a:avLst/>
          </a:prstGeom>
          <a:ln>
            <a:solidFill>
              <a:srgbClr val="68A8B5"/>
            </a:solidFill>
            <a:headEnd type="triangle"/>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00343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F8FE65-62BE-41EE-9E96-BCDC6B5DFEA9}"/>
              </a:ext>
            </a:extLst>
          </p:cNvPr>
          <p:cNvSpPr>
            <a:spLocks noGrp="1"/>
          </p:cNvSpPr>
          <p:nvPr>
            <p:ph type="title"/>
          </p:nvPr>
        </p:nvSpPr>
        <p:spPr>
          <a:xfrm>
            <a:off x="838200" y="365125"/>
            <a:ext cx="11233558" cy="1325563"/>
          </a:xfrm>
        </p:spPr>
        <p:txBody>
          <a:bodyPr>
            <a:normAutofit/>
          </a:bodyPr>
          <a:lstStyle/>
          <a:p>
            <a:r>
              <a:rPr lang="nl-NL" b="1" dirty="0">
                <a:solidFill>
                  <a:schemeClr val="lt1"/>
                </a:solidFill>
                <a:latin typeface="Raleway"/>
                <a:ea typeface="Raleway"/>
                <a:cs typeface="Raleway"/>
                <a:sym typeface="Raleway"/>
              </a:rPr>
              <a:t>§</a:t>
            </a:r>
            <a:r>
              <a:rPr lang="nl-NL" dirty="0">
                <a:solidFill>
                  <a:schemeClr val="lt1"/>
                </a:solidFill>
                <a:latin typeface="Raleway"/>
                <a:ea typeface="Raleway"/>
                <a:cs typeface="Raleway"/>
                <a:sym typeface="Raleway"/>
              </a:rPr>
              <a:t> </a:t>
            </a:r>
            <a:r>
              <a:rPr lang="nl-NL" b="1" dirty="0">
                <a:solidFill>
                  <a:schemeClr val="lt1"/>
                </a:solidFill>
                <a:latin typeface="Raleway"/>
                <a:ea typeface="Raleway"/>
                <a:cs typeface="Raleway"/>
                <a:sym typeface="Raleway"/>
              </a:rPr>
              <a:t>6.3 </a:t>
            </a:r>
            <a:r>
              <a:rPr lang="nl-NL" sz="4000" dirty="0">
                <a:solidFill>
                  <a:schemeClr val="lt1"/>
                </a:solidFill>
                <a:latin typeface="Raleway"/>
                <a:ea typeface="Raleway"/>
                <a:cs typeface="Raleway"/>
                <a:sym typeface="Raleway"/>
              </a:rPr>
              <a:t>Mensenrechtendilemma in de praktijk</a:t>
            </a:r>
            <a:endParaRPr lang="nl-NL" sz="4000" dirty="0">
              <a:solidFill>
                <a:schemeClr val="bg1"/>
              </a:solidFill>
              <a:latin typeface="Raleway" panose="020B0003030101060003" pitchFamily="34" charset="0"/>
            </a:endParaRPr>
          </a:p>
        </p:txBody>
      </p:sp>
      <p:sp>
        <p:nvSpPr>
          <p:cNvPr id="3" name="Tijdelijke aanduiding voor inhoud 2">
            <a:extLst>
              <a:ext uri="{FF2B5EF4-FFF2-40B4-BE49-F238E27FC236}">
                <a16:creationId xmlns:a16="http://schemas.microsoft.com/office/drawing/2014/main" id="{9C12F25E-C3C4-4161-A902-1F1F66C11274}"/>
              </a:ext>
            </a:extLst>
          </p:cNvPr>
          <p:cNvSpPr>
            <a:spLocks noGrp="1"/>
          </p:cNvSpPr>
          <p:nvPr>
            <p:ph idx="1"/>
          </p:nvPr>
        </p:nvSpPr>
        <p:spPr/>
        <p:txBody>
          <a:bodyPr>
            <a:normAutofit/>
          </a:bodyPr>
          <a:lstStyle/>
          <a:p>
            <a:r>
              <a:rPr lang="nl-NL" dirty="0">
                <a:latin typeface="Raleway" panose="020B0003030101060003" pitchFamily="34" charset="0"/>
                <a:hlinkClick r:id="rId3"/>
              </a:rPr>
              <a:t>YouTube</a:t>
            </a:r>
            <a:r>
              <a:rPr lang="nl-NL" dirty="0">
                <a:latin typeface="Raleway" panose="020B0003030101060003" pitchFamily="34" charset="0"/>
              </a:rPr>
              <a:t>:</a:t>
            </a:r>
          </a:p>
          <a:p>
            <a:endParaRPr lang="nl-NL" dirty="0">
              <a:latin typeface="Raleway" panose="020B0003030101060003" pitchFamily="34" charset="0"/>
            </a:endParaRPr>
          </a:p>
          <a:p>
            <a:endParaRPr lang="nl-NL" dirty="0">
              <a:latin typeface="Raleway" panose="020B0003030101060003" pitchFamily="34" charset="0"/>
            </a:endParaRPr>
          </a:p>
          <a:p>
            <a:endParaRPr lang="nl-NL" dirty="0">
              <a:latin typeface="Raleway" panose="020B0003030101060003" pitchFamily="34" charset="0"/>
            </a:endParaRPr>
          </a:p>
          <a:p>
            <a:pPr marL="0" indent="0">
              <a:buNone/>
            </a:pPr>
            <a:endParaRPr lang="nl-NL" dirty="0">
              <a:latin typeface="Raleway" panose="020B0003030101060003" pitchFamily="34" charset="0"/>
            </a:endParaRPr>
          </a:p>
          <a:p>
            <a:r>
              <a:rPr lang="nl-NL" dirty="0">
                <a:latin typeface="Raleway" panose="020B0003030101060003" pitchFamily="34" charset="0"/>
                <a:hlinkClick r:id="rId4"/>
              </a:rPr>
              <a:t>Extra materiaal op maatschappij-leer.nl</a:t>
            </a:r>
            <a:endParaRPr lang="nl-NL" dirty="0">
              <a:latin typeface="Raleway" panose="020B0003030101060003" pitchFamily="34" charset="0"/>
            </a:endParaRPr>
          </a:p>
        </p:txBody>
      </p:sp>
      <p:sp>
        <p:nvSpPr>
          <p:cNvPr id="4" name="Tekstvak 3">
            <a:extLst>
              <a:ext uri="{FF2B5EF4-FFF2-40B4-BE49-F238E27FC236}">
                <a16:creationId xmlns:a16="http://schemas.microsoft.com/office/drawing/2014/main" id="{F26D8447-12D6-46B6-ABB7-6B6578BEC52E}"/>
              </a:ext>
            </a:extLst>
          </p:cNvPr>
          <p:cNvSpPr txBox="1"/>
          <p:nvPr/>
        </p:nvSpPr>
        <p:spPr>
          <a:xfrm>
            <a:off x="9193584" y="6488668"/>
            <a:ext cx="2969083" cy="369332"/>
          </a:xfrm>
          <a:prstGeom prst="rect">
            <a:avLst/>
          </a:prstGeom>
          <a:noFill/>
        </p:spPr>
        <p:txBody>
          <a:bodyPr wrap="none" rtlCol="0">
            <a:spAutoFit/>
          </a:bodyPr>
          <a:lstStyle/>
          <a:p>
            <a:r>
              <a:rPr lang="nl-NL" sz="1800" dirty="0" err="1">
                <a:solidFill>
                  <a:schemeClr val="bg1"/>
                </a:solidFill>
                <a:latin typeface="Raleway" panose="020B0003030101060003" pitchFamily="34" charset="0"/>
              </a:rPr>
              <a:t>www.maatschappij-leer.nl</a:t>
            </a:r>
            <a:endParaRPr lang="nl-NL" sz="1800" dirty="0">
              <a:solidFill>
                <a:schemeClr val="bg1"/>
              </a:solidFill>
              <a:latin typeface="Raleway" panose="020B0003030101060003" pitchFamily="34" charset="0"/>
            </a:endParaRPr>
          </a:p>
        </p:txBody>
      </p:sp>
      <p:pic>
        <p:nvPicPr>
          <p:cNvPr id="6" name="Graphic 5" descr="Wereld">
            <a:extLst>
              <a:ext uri="{FF2B5EF4-FFF2-40B4-BE49-F238E27FC236}">
                <a16:creationId xmlns:a16="http://schemas.microsoft.com/office/drawing/2014/main" id="{EED9283A-B11C-470B-9B7C-1DF4B2D1B8CC}"/>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915180" y="6534132"/>
            <a:ext cx="278404" cy="278404"/>
          </a:xfrm>
          <a:prstGeom prst="rect">
            <a:avLst/>
          </a:prstGeom>
        </p:spPr>
      </p:pic>
      <p:pic>
        <p:nvPicPr>
          <p:cNvPr id="7" name="Afbeelding 6" descr="Afbeelding met schermafbeelding&#10;&#10;Automatisch gegenereerde beschrijving">
            <a:hlinkClick r:id="rId3"/>
            <a:extLst>
              <a:ext uri="{FF2B5EF4-FFF2-40B4-BE49-F238E27FC236}">
                <a16:creationId xmlns:a16="http://schemas.microsoft.com/office/drawing/2014/main" id="{A175BAF8-2FAC-524D-A03F-33D4BB3BFD0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814588" y="1771835"/>
            <a:ext cx="4531200" cy="2548800"/>
          </a:xfrm>
          <a:prstGeom prst="rect">
            <a:avLst/>
          </a:prstGeom>
        </p:spPr>
      </p:pic>
    </p:spTree>
    <p:extLst>
      <p:ext uri="{BB962C8B-B14F-4D97-AF65-F5344CB8AC3E}">
        <p14:creationId xmlns:p14="http://schemas.microsoft.com/office/powerpoint/2010/main" val="1995727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6"/>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Raleway"/>
              <a:buNone/>
            </a:pPr>
            <a:r>
              <a:rPr lang="nl-NL" b="1" dirty="0">
                <a:solidFill>
                  <a:schemeClr val="lt1"/>
                </a:solidFill>
                <a:latin typeface="Raleway"/>
                <a:ea typeface="Raleway"/>
                <a:cs typeface="Raleway"/>
                <a:sym typeface="Raleway"/>
              </a:rPr>
              <a:t>§</a:t>
            </a:r>
            <a:r>
              <a:rPr lang="nl-NL" dirty="0">
                <a:solidFill>
                  <a:schemeClr val="lt1"/>
                </a:solidFill>
                <a:latin typeface="Raleway"/>
                <a:ea typeface="Raleway"/>
                <a:cs typeface="Raleway"/>
                <a:sym typeface="Raleway"/>
              </a:rPr>
              <a:t> </a:t>
            </a:r>
            <a:r>
              <a:rPr lang="nl-NL" b="1" dirty="0">
                <a:solidFill>
                  <a:schemeClr val="lt1"/>
                </a:solidFill>
                <a:latin typeface="Raleway"/>
                <a:ea typeface="Raleway"/>
                <a:cs typeface="Raleway"/>
                <a:sym typeface="Raleway"/>
              </a:rPr>
              <a:t>6.4 </a:t>
            </a:r>
            <a:r>
              <a:rPr lang="nl-NL" sz="4000" dirty="0">
                <a:solidFill>
                  <a:schemeClr val="lt1"/>
                </a:solidFill>
                <a:latin typeface="Raleway"/>
                <a:ea typeface="Raleway"/>
                <a:cs typeface="Raleway"/>
                <a:sym typeface="Raleway"/>
              </a:rPr>
              <a:t>Mensenrechtendilemma in Nederland</a:t>
            </a:r>
            <a:endParaRPr sz="4000" dirty="0"/>
          </a:p>
        </p:txBody>
      </p:sp>
      <p:sp>
        <p:nvSpPr>
          <p:cNvPr id="3" name="Tijdelijke aanduiding voor tekst 2">
            <a:extLst>
              <a:ext uri="{FF2B5EF4-FFF2-40B4-BE49-F238E27FC236}">
                <a16:creationId xmlns:a16="http://schemas.microsoft.com/office/drawing/2014/main" id="{05ACACC1-31FE-D041-BBD5-1F624B32CBC2}"/>
              </a:ext>
            </a:extLst>
          </p:cNvPr>
          <p:cNvSpPr>
            <a:spLocks noGrp="1"/>
          </p:cNvSpPr>
          <p:nvPr>
            <p:ph type="body" idx="1"/>
          </p:nvPr>
        </p:nvSpPr>
        <p:spPr>
          <a:xfrm>
            <a:off x="838200" y="1473200"/>
            <a:ext cx="10515600" cy="4882776"/>
          </a:xfrm>
        </p:spPr>
        <p:txBody>
          <a:bodyPr>
            <a:noAutofit/>
          </a:bodyPr>
          <a:lstStyle/>
          <a:p>
            <a:r>
              <a:rPr lang="nl-NL" dirty="0">
                <a:latin typeface="Raleway"/>
                <a:ea typeface="Raleway"/>
                <a:cs typeface="Raleway"/>
                <a:sym typeface="Raleway"/>
              </a:rPr>
              <a:t>Dilemma van de rechtsstaat: aan de ene kant willen we veiligheid, aan de andere kant willen we vrijheid. Deze twee waarden gaan echter moeilijk samen. </a:t>
            </a:r>
          </a:p>
          <a:p>
            <a:endParaRPr lang="nl-NL" dirty="0">
              <a:latin typeface="Raleway"/>
              <a:ea typeface="Raleway"/>
              <a:cs typeface="Raleway"/>
              <a:sym typeface="Raleway"/>
            </a:endParaRPr>
          </a:p>
          <a:p>
            <a:endParaRPr lang="nl-NL" dirty="0">
              <a:latin typeface="Raleway"/>
              <a:ea typeface="Raleway"/>
              <a:cs typeface="Raleway"/>
              <a:sym typeface="Raleway"/>
            </a:endParaRPr>
          </a:p>
          <a:p>
            <a:endParaRPr lang="nl-NL" dirty="0">
              <a:latin typeface="Raleway"/>
              <a:ea typeface="Raleway"/>
              <a:cs typeface="Raleway"/>
              <a:sym typeface="Raleway"/>
            </a:endParaRPr>
          </a:p>
          <a:p>
            <a:pPr marL="609600" lvl="1" indent="0">
              <a:buSzPts val="2400"/>
              <a:buNone/>
            </a:pPr>
            <a:endParaRPr lang="nl-NL" dirty="0">
              <a:latin typeface="Raleway"/>
              <a:ea typeface="Raleway"/>
              <a:cs typeface="Raleway"/>
              <a:sym typeface="Raleway"/>
            </a:endParaRPr>
          </a:p>
          <a:p>
            <a:pPr marL="609600" lvl="1" indent="0">
              <a:buSzPts val="2400"/>
              <a:buNone/>
            </a:pPr>
            <a:endParaRPr lang="nl-NL" dirty="0">
              <a:latin typeface="Raleway"/>
              <a:ea typeface="Raleway"/>
              <a:cs typeface="Raleway"/>
              <a:sym typeface="Raleway"/>
            </a:endParaRPr>
          </a:p>
          <a:p>
            <a:pPr marL="609600" lvl="1" indent="0">
              <a:buSzPts val="2400"/>
              <a:buNone/>
            </a:pPr>
            <a:r>
              <a:rPr lang="nl-NL" dirty="0">
                <a:latin typeface="Raleway"/>
                <a:ea typeface="Raleway"/>
                <a:cs typeface="Raleway"/>
                <a:sym typeface="Raleway"/>
              </a:rPr>
              <a:t>&gt; Zie </a:t>
            </a:r>
            <a:r>
              <a:rPr lang="nl-NL" dirty="0">
                <a:latin typeface="Raleway"/>
                <a:ea typeface="Raleway"/>
                <a:cs typeface="Raleway"/>
                <a:sym typeface="Raleway"/>
                <a:hlinkClick r:id="rId3"/>
              </a:rPr>
              <a:t>Wetenschappers waarschuwen kabinet voor risico’s corona-apps</a:t>
            </a:r>
            <a:endParaRPr lang="nl-NL" dirty="0">
              <a:latin typeface="Raleway"/>
              <a:ea typeface="Raleway"/>
              <a:cs typeface="Raleway"/>
              <a:sym typeface="Raleway"/>
            </a:endParaRPr>
          </a:p>
          <a:p>
            <a:pPr marL="609600" lvl="1" indent="0">
              <a:buSzPts val="2400"/>
              <a:buNone/>
            </a:pPr>
            <a:r>
              <a:rPr lang="nl-NL" dirty="0">
                <a:latin typeface="Raleway"/>
                <a:ea typeface="Raleway"/>
                <a:cs typeface="Raleway"/>
                <a:sym typeface="Raleway"/>
              </a:rPr>
              <a:t>Waarom is er sprake van een dilemma tussen vrijheid en veiligheid? </a:t>
            </a:r>
          </a:p>
          <a:p>
            <a:endParaRPr lang="nl-NL" dirty="0">
              <a:latin typeface="Raleway"/>
              <a:ea typeface="Raleway"/>
              <a:cs typeface="Raleway"/>
              <a:sym typeface="Raleway"/>
            </a:endParaRPr>
          </a:p>
          <a:p>
            <a:endParaRPr lang="nl-NL" dirty="0"/>
          </a:p>
        </p:txBody>
      </p:sp>
      <p:sp>
        <p:nvSpPr>
          <p:cNvPr id="122" name="Google Shape;122;p6"/>
          <p:cNvSpPr txBox="1"/>
          <p:nvPr/>
        </p:nvSpPr>
        <p:spPr>
          <a:xfrm>
            <a:off x="9285728" y="6488668"/>
            <a:ext cx="321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a:solidFill>
                  <a:schemeClr val="lt1"/>
                </a:solidFill>
                <a:latin typeface="Raleway"/>
                <a:ea typeface="Raleway"/>
                <a:cs typeface="Raleway"/>
                <a:sym typeface="Raleway"/>
              </a:rPr>
              <a:t>www.maatschappij-leer.nl</a:t>
            </a:r>
            <a:endParaRPr/>
          </a:p>
        </p:txBody>
      </p:sp>
      <p:pic>
        <p:nvPicPr>
          <p:cNvPr id="123" name="Google Shape;123;p6" descr="Wereld"/>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9007324" y="6534132"/>
            <a:ext cx="278404" cy="278404"/>
          </a:xfrm>
          <a:prstGeom prst="rect">
            <a:avLst/>
          </a:prstGeom>
          <a:noFill/>
          <a:ln>
            <a:noFill/>
          </a:ln>
        </p:spPr>
      </p:pic>
      <p:sp>
        <p:nvSpPr>
          <p:cNvPr id="8" name="Afgeronde rechthoek 7">
            <a:extLst>
              <a:ext uri="{FF2B5EF4-FFF2-40B4-BE49-F238E27FC236}">
                <a16:creationId xmlns:a16="http://schemas.microsoft.com/office/drawing/2014/main" id="{C85E7035-7AC3-4D4C-BB14-4595E3DB7288}"/>
              </a:ext>
            </a:extLst>
          </p:cNvPr>
          <p:cNvSpPr/>
          <p:nvPr/>
        </p:nvSpPr>
        <p:spPr>
          <a:xfrm>
            <a:off x="806464" y="2815386"/>
            <a:ext cx="10579068" cy="2032000"/>
          </a:xfrm>
          <a:prstGeom prst="roundRect">
            <a:avLst/>
          </a:prstGeom>
          <a:solidFill>
            <a:srgbClr val="31859C">
              <a:alpha val="0"/>
            </a:srgbClr>
          </a:solidFill>
          <a:ln>
            <a:solidFill>
              <a:srgbClr val="68A8B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a:p>
        </p:txBody>
      </p:sp>
      <p:sp>
        <p:nvSpPr>
          <p:cNvPr id="9" name="Tekstvak 8">
            <a:extLst>
              <a:ext uri="{FF2B5EF4-FFF2-40B4-BE49-F238E27FC236}">
                <a16:creationId xmlns:a16="http://schemas.microsoft.com/office/drawing/2014/main" id="{BCB92382-BB2B-864C-A029-588C58CD3CAA}"/>
              </a:ext>
            </a:extLst>
          </p:cNvPr>
          <p:cNvSpPr txBox="1"/>
          <p:nvPr/>
        </p:nvSpPr>
        <p:spPr>
          <a:xfrm>
            <a:off x="1813112" y="3831386"/>
            <a:ext cx="2205317" cy="707886"/>
          </a:xfrm>
          <a:prstGeom prst="rect">
            <a:avLst/>
          </a:prstGeom>
          <a:solidFill>
            <a:srgbClr val="68A8B5"/>
          </a:solidFill>
          <a:ln>
            <a:solidFill>
              <a:srgbClr val="68A8B5"/>
            </a:solidFill>
          </a:ln>
        </p:spPr>
        <p:txBody>
          <a:bodyPr wrap="square" rtlCol="0">
            <a:spAutoFit/>
          </a:bodyPr>
          <a:lstStyle/>
          <a:p>
            <a:pPr algn="ctr"/>
            <a:r>
              <a:rPr lang="nl-NL" sz="2000" dirty="0">
                <a:solidFill>
                  <a:schemeClr val="bg1"/>
                </a:solidFill>
                <a:latin typeface="Raleway"/>
                <a:sym typeface="Raleway"/>
              </a:rPr>
              <a:t>W: Veiligheid</a:t>
            </a:r>
          </a:p>
          <a:p>
            <a:pPr algn="ctr"/>
            <a:r>
              <a:rPr lang="nl-NL" sz="2000" dirty="0">
                <a:solidFill>
                  <a:schemeClr val="bg1"/>
                </a:solidFill>
                <a:latin typeface="Raleway"/>
                <a:sym typeface="Raleway"/>
              </a:rPr>
              <a:t>B: X</a:t>
            </a:r>
            <a:endParaRPr lang="nl-NL" sz="2000" dirty="0">
              <a:solidFill>
                <a:schemeClr val="bg1"/>
              </a:solidFill>
            </a:endParaRPr>
          </a:p>
        </p:txBody>
      </p:sp>
      <p:sp>
        <p:nvSpPr>
          <p:cNvPr id="10" name="Tekstvak 9">
            <a:extLst>
              <a:ext uri="{FF2B5EF4-FFF2-40B4-BE49-F238E27FC236}">
                <a16:creationId xmlns:a16="http://schemas.microsoft.com/office/drawing/2014/main" id="{696CD192-0562-AF47-B704-8AD185F13F61}"/>
              </a:ext>
            </a:extLst>
          </p:cNvPr>
          <p:cNvSpPr txBox="1"/>
          <p:nvPr/>
        </p:nvSpPr>
        <p:spPr>
          <a:xfrm>
            <a:off x="8183068" y="3831386"/>
            <a:ext cx="2205317" cy="707886"/>
          </a:xfrm>
          <a:prstGeom prst="rect">
            <a:avLst/>
          </a:prstGeom>
          <a:solidFill>
            <a:srgbClr val="68A8B5"/>
          </a:solidFill>
          <a:ln>
            <a:solidFill>
              <a:srgbClr val="68A8B5"/>
            </a:solidFill>
          </a:ln>
        </p:spPr>
        <p:txBody>
          <a:bodyPr wrap="square" rtlCol="0">
            <a:spAutoFit/>
          </a:bodyPr>
          <a:lstStyle/>
          <a:p>
            <a:pPr algn="ctr"/>
            <a:r>
              <a:rPr lang="nl-NL" sz="2000" dirty="0">
                <a:solidFill>
                  <a:schemeClr val="bg1"/>
                </a:solidFill>
                <a:latin typeface="Raleway"/>
                <a:sym typeface="Raleway"/>
              </a:rPr>
              <a:t>W: Veiligheid</a:t>
            </a:r>
          </a:p>
          <a:p>
            <a:pPr algn="ctr"/>
            <a:r>
              <a:rPr lang="nl-NL" sz="2000" dirty="0">
                <a:solidFill>
                  <a:schemeClr val="bg1"/>
                </a:solidFill>
                <a:latin typeface="Raleway"/>
                <a:sym typeface="Raleway"/>
              </a:rPr>
              <a:t>B: X</a:t>
            </a:r>
            <a:endParaRPr lang="nl-NL" sz="2000" dirty="0">
              <a:solidFill>
                <a:schemeClr val="bg1"/>
              </a:solidFill>
            </a:endParaRPr>
          </a:p>
        </p:txBody>
      </p:sp>
      <p:sp>
        <p:nvSpPr>
          <p:cNvPr id="11" name="Tekstvak 10">
            <a:extLst>
              <a:ext uri="{FF2B5EF4-FFF2-40B4-BE49-F238E27FC236}">
                <a16:creationId xmlns:a16="http://schemas.microsoft.com/office/drawing/2014/main" id="{BFA11233-7CAF-7042-8F6E-9BC9511EB149}"/>
              </a:ext>
            </a:extLst>
          </p:cNvPr>
          <p:cNvSpPr txBox="1"/>
          <p:nvPr/>
        </p:nvSpPr>
        <p:spPr>
          <a:xfrm>
            <a:off x="4993340" y="3831386"/>
            <a:ext cx="2205317" cy="707886"/>
          </a:xfrm>
          <a:prstGeom prst="rect">
            <a:avLst/>
          </a:prstGeom>
          <a:solidFill>
            <a:srgbClr val="68A8B5"/>
          </a:solidFill>
          <a:ln>
            <a:solidFill>
              <a:srgbClr val="68A8B5"/>
            </a:solidFill>
          </a:ln>
        </p:spPr>
        <p:txBody>
          <a:bodyPr wrap="square" rtlCol="0">
            <a:spAutoFit/>
          </a:bodyPr>
          <a:lstStyle/>
          <a:p>
            <a:pPr algn="ctr"/>
            <a:r>
              <a:rPr lang="nl-NL" sz="2000" dirty="0">
                <a:solidFill>
                  <a:schemeClr val="bg1"/>
                </a:solidFill>
                <a:latin typeface="Raleway"/>
                <a:sym typeface="Raleway"/>
              </a:rPr>
              <a:t>W: Vrijheid</a:t>
            </a:r>
          </a:p>
          <a:p>
            <a:pPr algn="ctr"/>
            <a:r>
              <a:rPr lang="nl-NL" sz="2000" dirty="0">
                <a:solidFill>
                  <a:schemeClr val="bg1"/>
                </a:solidFill>
                <a:latin typeface="Raleway"/>
                <a:sym typeface="Raleway"/>
              </a:rPr>
              <a:t>B: X</a:t>
            </a:r>
            <a:endParaRPr lang="nl-NL" sz="2000" dirty="0">
              <a:solidFill>
                <a:schemeClr val="bg1"/>
              </a:solidFill>
            </a:endParaRPr>
          </a:p>
        </p:txBody>
      </p:sp>
      <p:sp>
        <p:nvSpPr>
          <p:cNvPr id="12" name="Tekstvak 11">
            <a:extLst>
              <a:ext uri="{FF2B5EF4-FFF2-40B4-BE49-F238E27FC236}">
                <a16:creationId xmlns:a16="http://schemas.microsoft.com/office/drawing/2014/main" id="{CE28F4CC-7F1A-2D45-9167-0912F0EFD5F1}"/>
              </a:ext>
            </a:extLst>
          </p:cNvPr>
          <p:cNvSpPr txBox="1"/>
          <p:nvPr/>
        </p:nvSpPr>
        <p:spPr>
          <a:xfrm>
            <a:off x="1813112" y="3030628"/>
            <a:ext cx="2205317" cy="707886"/>
          </a:xfrm>
          <a:prstGeom prst="rect">
            <a:avLst/>
          </a:prstGeom>
          <a:solidFill>
            <a:srgbClr val="68A8B5"/>
          </a:solidFill>
          <a:ln>
            <a:solidFill>
              <a:srgbClr val="68A8B5"/>
            </a:solidFill>
          </a:ln>
        </p:spPr>
        <p:txBody>
          <a:bodyPr wrap="square" rtlCol="0">
            <a:spAutoFit/>
          </a:bodyPr>
          <a:lstStyle/>
          <a:p>
            <a:pPr algn="ctr"/>
            <a:r>
              <a:rPr lang="nl-NL" sz="2000" dirty="0">
                <a:solidFill>
                  <a:schemeClr val="bg1"/>
                </a:solidFill>
                <a:latin typeface="Raleway"/>
                <a:sym typeface="Raleway"/>
              </a:rPr>
              <a:t>A: (extreem) </a:t>
            </a:r>
          </a:p>
          <a:p>
            <a:pPr algn="ctr"/>
            <a:r>
              <a:rPr lang="nl-NL" sz="2000" dirty="0">
                <a:solidFill>
                  <a:schemeClr val="bg1"/>
                </a:solidFill>
                <a:latin typeface="Raleway"/>
                <a:sym typeface="Raleway"/>
              </a:rPr>
              <a:t>links</a:t>
            </a:r>
            <a:endParaRPr lang="nl-NL" sz="2000" dirty="0">
              <a:solidFill>
                <a:schemeClr val="bg1"/>
              </a:solidFill>
            </a:endParaRPr>
          </a:p>
        </p:txBody>
      </p:sp>
      <p:sp>
        <p:nvSpPr>
          <p:cNvPr id="13" name="Tekstvak 12">
            <a:extLst>
              <a:ext uri="{FF2B5EF4-FFF2-40B4-BE49-F238E27FC236}">
                <a16:creationId xmlns:a16="http://schemas.microsoft.com/office/drawing/2014/main" id="{DFA40238-F249-4F43-9E79-17256B474FF5}"/>
              </a:ext>
            </a:extLst>
          </p:cNvPr>
          <p:cNvSpPr txBox="1"/>
          <p:nvPr/>
        </p:nvSpPr>
        <p:spPr>
          <a:xfrm>
            <a:off x="4993340" y="3030628"/>
            <a:ext cx="2205317" cy="403200"/>
          </a:xfrm>
          <a:prstGeom prst="rect">
            <a:avLst/>
          </a:prstGeom>
          <a:solidFill>
            <a:srgbClr val="68A8B5"/>
          </a:solidFill>
          <a:ln>
            <a:solidFill>
              <a:srgbClr val="68A8B5"/>
            </a:solidFill>
          </a:ln>
        </p:spPr>
        <p:txBody>
          <a:bodyPr wrap="square" rtlCol="0">
            <a:spAutoFit/>
          </a:bodyPr>
          <a:lstStyle/>
          <a:p>
            <a:pPr algn="ctr"/>
            <a:r>
              <a:rPr lang="nl-NL" sz="2000" dirty="0">
                <a:solidFill>
                  <a:schemeClr val="bg1"/>
                </a:solidFill>
                <a:latin typeface="Raleway"/>
                <a:sym typeface="Raleway"/>
              </a:rPr>
              <a:t>Midden</a:t>
            </a:r>
            <a:endParaRPr lang="nl-NL" sz="2000" dirty="0">
              <a:solidFill>
                <a:schemeClr val="bg1"/>
              </a:solidFill>
            </a:endParaRPr>
          </a:p>
        </p:txBody>
      </p:sp>
      <p:sp>
        <p:nvSpPr>
          <p:cNvPr id="14" name="Tekstvak 13">
            <a:extLst>
              <a:ext uri="{FF2B5EF4-FFF2-40B4-BE49-F238E27FC236}">
                <a16:creationId xmlns:a16="http://schemas.microsoft.com/office/drawing/2014/main" id="{EE389F89-DD64-0D4F-B044-CAE427266904}"/>
              </a:ext>
            </a:extLst>
          </p:cNvPr>
          <p:cNvSpPr txBox="1"/>
          <p:nvPr/>
        </p:nvSpPr>
        <p:spPr>
          <a:xfrm>
            <a:off x="8183068" y="3030628"/>
            <a:ext cx="2205317" cy="707886"/>
          </a:xfrm>
          <a:prstGeom prst="rect">
            <a:avLst/>
          </a:prstGeom>
          <a:solidFill>
            <a:srgbClr val="68A8B5"/>
          </a:solidFill>
          <a:ln>
            <a:solidFill>
              <a:srgbClr val="68A8B5"/>
            </a:solidFill>
          </a:ln>
        </p:spPr>
        <p:txBody>
          <a:bodyPr wrap="square" rtlCol="0">
            <a:spAutoFit/>
          </a:bodyPr>
          <a:lstStyle/>
          <a:p>
            <a:pPr algn="ctr"/>
            <a:r>
              <a:rPr lang="nl-NL" sz="2000" dirty="0">
                <a:solidFill>
                  <a:schemeClr val="bg1"/>
                </a:solidFill>
                <a:latin typeface="Raleway"/>
                <a:sym typeface="Raleway"/>
              </a:rPr>
              <a:t>A: (Extreem) rechts</a:t>
            </a:r>
            <a:endParaRPr lang="nl-NL" sz="2000" dirty="0">
              <a:solidFill>
                <a:schemeClr val="bg1"/>
              </a:solidFill>
            </a:endParaRPr>
          </a:p>
        </p:txBody>
      </p:sp>
      <p:cxnSp>
        <p:nvCxnSpPr>
          <p:cNvPr id="15" name="Rechte verbindingslijn met pijl 14">
            <a:extLst>
              <a:ext uri="{FF2B5EF4-FFF2-40B4-BE49-F238E27FC236}">
                <a16:creationId xmlns:a16="http://schemas.microsoft.com/office/drawing/2014/main" id="{B1030F83-8EB1-224D-B5F1-74B7A774A41A}"/>
              </a:ext>
            </a:extLst>
          </p:cNvPr>
          <p:cNvCxnSpPr>
            <a:cxnSpLocks/>
          </p:cNvCxnSpPr>
          <p:nvPr/>
        </p:nvCxnSpPr>
        <p:spPr>
          <a:xfrm>
            <a:off x="4510900" y="3606800"/>
            <a:ext cx="3170200" cy="0"/>
          </a:xfrm>
          <a:prstGeom prst="straightConnector1">
            <a:avLst/>
          </a:prstGeom>
          <a:ln>
            <a:solidFill>
              <a:srgbClr val="215968"/>
            </a:solidFill>
            <a:headEnd type="triangle"/>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89212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Raleway"/>
              <a:buNone/>
            </a:pPr>
            <a:r>
              <a:rPr lang="nl-NL" b="1" dirty="0">
                <a:solidFill>
                  <a:schemeClr val="lt1"/>
                </a:solidFill>
                <a:latin typeface="Raleway"/>
                <a:ea typeface="Raleway"/>
                <a:cs typeface="Raleway"/>
                <a:sym typeface="Raleway"/>
              </a:rPr>
              <a:t>§</a:t>
            </a:r>
            <a:r>
              <a:rPr lang="nl-NL" dirty="0">
                <a:solidFill>
                  <a:schemeClr val="lt1"/>
                </a:solidFill>
                <a:latin typeface="Raleway"/>
                <a:ea typeface="Raleway"/>
                <a:cs typeface="Raleway"/>
                <a:sym typeface="Raleway"/>
              </a:rPr>
              <a:t> </a:t>
            </a:r>
            <a:r>
              <a:rPr lang="nl-NL" b="1" dirty="0">
                <a:solidFill>
                  <a:schemeClr val="lt1"/>
                </a:solidFill>
                <a:latin typeface="Raleway"/>
                <a:ea typeface="Raleway"/>
                <a:cs typeface="Raleway"/>
                <a:sym typeface="Raleway"/>
              </a:rPr>
              <a:t>6.4 </a:t>
            </a:r>
            <a:r>
              <a:rPr lang="nl-NL" sz="4000" dirty="0">
                <a:solidFill>
                  <a:schemeClr val="lt1"/>
                </a:solidFill>
                <a:latin typeface="Raleway"/>
                <a:ea typeface="Raleway"/>
                <a:cs typeface="Raleway"/>
                <a:sym typeface="Raleway"/>
              </a:rPr>
              <a:t>Mensenrechtendilemma in Nederland</a:t>
            </a:r>
            <a:endParaRPr sz="4000" dirty="0"/>
          </a:p>
        </p:txBody>
      </p:sp>
      <p:sp>
        <p:nvSpPr>
          <p:cNvPr id="113" name="Google Shape;113;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95300">
              <a:spcBef>
                <a:spcPts val="0"/>
              </a:spcBef>
              <a:buSzPts val="2400"/>
            </a:pPr>
            <a:r>
              <a:rPr lang="nl-NL" dirty="0">
                <a:latin typeface="Raleway"/>
                <a:ea typeface="Raleway"/>
                <a:cs typeface="Raleway"/>
                <a:sym typeface="Raleway"/>
              </a:rPr>
              <a:t>In Nederland hebben we een democratische rechtsstaat: mensen worden beschermd tegen en door de overheid. </a:t>
            </a:r>
          </a:p>
          <a:p>
            <a:pPr marL="495300">
              <a:spcBef>
                <a:spcPts val="0"/>
              </a:spcBef>
              <a:buSzPts val="2400"/>
            </a:pPr>
            <a:r>
              <a:rPr lang="nl-NL" dirty="0">
                <a:latin typeface="Raleway"/>
                <a:ea typeface="Raleway"/>
                <a:cs typeface="Raleway"/>
                <a:sym typeface="Raleway"/>
              </a:rPr>
              <a:t>Burgers kiezen tijdens de verkiezingen wie er gaat regeren. Die mensen mogen dan de wetten maken. </a:t>
            </a:r>
          </a:p>
          <a:p>
            <a:pPr marL="495300" lvl="0">
              <a:spcBef>
                <a:spcPts val="0"/>
              </a:spcBef>
              <a:buSzPts val="2400"/>
              <a:buFont typeface="Arial" panose="020B0604020202020204" pitchFamily="34" charset="0"/>
              <a:buChar char="•"/>
            </a:pPr>
            <a:r>
              <a:rPr lang="nl-NL" dirty="0">
                <a:latin typeface="Raleway"/>
                <a:ea typeface="Raleway"/>
                <a:cs typeface="Raleway"/>
                <a:sym typeface="Raleway"/>
              </a:rPr>
              <a:t>In de grondwet staat hoe de macht van de overheid wordt beperkt. Dit maakt de overheid voorspelbaar.</a:t>
            </a:r>
          </a:p>
          <a:p>
            <a:pPr marL="228600" lvl="0" indent="-76200">
              <a:spcBef>
                <a:spcPts val="0"/>
              </a:spcBef>
              <a:buSzPts val="2400"/>
              <a:buNone/>
            </a:pPr>
            <a:endParaRPr lang="nl-NL" dirty="0">
              <a:latin typeface="Raleway"/>
              <a:ea typeface="Raleway"/>
              <a:cs typeface="Raleway"/>
              <a:sym typeface="Raleway"/>
            </a:endParaRPr>
          </a:p>
          <a:p>
            <a:pPr marL="228600" lvl="0" indent="-76200">
              <a:spcBef>
                <a:spcPts val="0"/>
              </a:spcBef>
              <a:buSzPts val="2400"/>
              <a:buNone/>
            </a:pPr>
            <a:r>
              <a:rPr lang="nl-NL" sz="2400" dirty="0">
                <a:latin typeface="Raleway"/>
                <a:ea typeface="Raleway"/>
                <a:cs typeface="Raleway"/>
                <a:sym typeface="Raleway"/>
              </a:rPr>
              <a:t>&gt; Jij kan dus geen boete krijgen voor </a:t>
            </a:r>
          </a:p>
          <a:p>
            <a:pPr marL="228600" lvl="0" indent="-76200">
              <a:spcBef>
                <a:spcPts val="0"/>
              </a:spcBef>
              <a:buSzPts val="2400"/>
              <a:buNone/>
            </a:pPr>
            <a:r>
              <a:rPr lang="nl-NL" sz="2400" dirty="0">
                <a:latin typeface="Raleway"/>
                <a:ea typeface="Raleway"/>
                <a:cs typeface="Raleway"/>
                <a:sym typeface="Raleway"/>
              </a:rPr>
              <a:t>iets wat niet in de wet staat. </a:t>
            </a:r>
          </a:p>
        </p:txBody>
      </p:sp>
      <p:sp>
        <p:nvSpPr>
          <p:cNvPr id="114" name="Google Shape;114;p5"/>
          <p:cNvSpPr txBox="1"/>
          <p:nvPr/>
        </p:nvSpPr>
        <p:spPr>
          <a:xfrm>
            <a:off x="9285728" y="6488668"/>
            <a:ext cx="321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a:solidFill>
                  <a:schemeClr val="lt1"/>
                </a:solidFill>
                <a:latin typeface="Raleway"/>
                <a:ea typeface="Raleway"/>
                <a:cs typeface="Raleway"/>
                <a:sym typeface="Raleway"/>
              </a:rPr>
              <a:t>www.maatschappij-leer.nl</a:t>
            </a:r>
            <a:endParaRPr/>
          </a:p>
        </p:txBody>
      </p:sp>
      <p:pic>
        <p:nvPicPr>
          <p:cNvPr id="115" name="Google Shape;115;p5" descr="Werel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007324" y="6534132"/>
            <a:ext cx="278404" cy="278404"/>
          </a:xfrm>
          <a:prstGeom prst="rect">
            <a:avLst/>
          </a:prstGeom>
          <a:noFill/>
          <a:ln>
            <a:noFill/>
          </a:ln>
        </p:spPr>
      </p:pic>
      <p:pic>
        <p:nvPicPr>
          <p:cNvPr id="6" name="Afbeelding 5" descr="Afbeelding met persoon, teken, foto, groot&#10;&#10;Automatisch gegenereerde beschrijving">
            <a:extLst>
              <a:ext uri="{FF2B5EF4-FFF2-40B4-BE49-F238E27FC236}">
                <a16:creationId xmlns:a16="http://schemas.microsoft.com/office/drawing/2014/main" id="{1117B5DE-FB9E-804D-AF8D-9068C09AA9D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8540" y="4238054"/>
            <a:ext cx="3471235" cy="2296077"/>
          </a:xfrm>
          <a:prstGeom prst="rect">
            <a:avLst/>
          </a:prstGeom>
        </p:spPr>
      </p:pic>
    </p:spTree>
    <p:extLst>
      <p:ext uri="{BB962C8B-B14F-4D97-AF65-F5344CB8AC3E}">
        <p14:creationId xmlns:p14="http://schemas.microsoft.com/office/powerpoint/2010/main" val="111925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Raleway"/>
              <a:buNone/>
            </a:pPr>
            <a:r>
              <a:rPr lang="nl-NL" b="1" dirty="0">
                <a:solidFill>
                  <a:schemeClr val="lt1"/>
                </a:solidFill>
                <a:latin typeface="Raleway"/>
                <a:ea typeface="Raleway"/>
                <a:cs typeface="Raleway"/>
                <a:sym typeface="Raleway"/>
              </a:rPr>
              <a:t>§</a:t>
            </a:r>
            <a:r>
              <a:rPr lang="nl-NL" dirty="0">
                <a:solidFill>
                  <a:schemeClr val="lt1"/>
                </a:solidFill>
                <a:latin typeface="Raleway"/>
                <a:ea typeface="Raleway"/>
                <a:cs typeface="Raleway"/>
                <a:sym typeface="Raleway"/>
              </a:rPr>
              <a:t> </a:t>
            </a:r>
            <a:r>
              <a:rPr lang="nl-NL" b="1" dirty="0">
                <a:solidFill>
                  <a:schemeClr val="lt1"/>
                </a:solidFill>
                <a:latin typeface="Raleway"/>
                <a:ea typeface="Raleway"/>
                <a:cs typeface="Raleway"/>
                <a:sym typeface="Raleway"/>
              </a:rPr>
              <a:t>6.4 </a:t>
            </a:r>
            <a:r>
              <a:rPr lang="nl-NL" sz="4000" dirty="0">
                <a:solidFill>
                  <a:schemeClr val="lt1"/>
                </a:solidFill>
                <a:latin typeface="Raleway"/>
                <a:ea typeface="Raleway"/>
                <a:cs typeface="Raleway"/>
                <a:sym typeface="Raleway"/>
              </a:rPr>
              <a:t>Mensenrechtendilemma in Nederland</a:t>
            </a:r>
            <a:endParaRPr sz="4000" dirty="0"/>
          </a:p>
        </p:txBody>
      </p:sp>
      <p:sp>
        <p:nvSpPr>
          <p:cNvPr id="113" name="Google Shape;113;p5"/>
          <p:cNvSpPr txBox="1">
            <a:spLocks noGrp="1"/>
          </p:cNvSpPr>
          <p:nvPr>
            <p:ph type="body" idx="1"/>
          </p:nvPr>
        </p:nvSpPr>
        <p:spPr>
          <a:xfrm>
            <a:off x="838200" y="1825624"/>
            <a:ext cx="10515600" cy="4663043"/>
          </a:xfrm>
          <a:prstGeom prst="rect">
            <a:avLst/>
          </a:prstGeom>
          <a:noFill/>
          <a:ln>
            <a:noFill/>
          </a:ln>
        </p:spPr>
        <p:txBody>
          <a:bodyPr spcFirstLastPara="1" wrap="square" lIns="91425" tIns="45700" rIns="91425" bIns="45700" anchor="t" anchorCtr="0">
            <a:normAutofit lnSpcReduction="10000"/>
          </a:bodyPr>
          <a:lstStyle/>
          <a:p>
            <a:pPr marL="495300">
              <a:spcBef>
                <a:spcPts val="0"/>
              </a:spcBef>
              <a:buSzPts val="2400"/>
            </a:pPr>
            <a:r>
              <a:rPr lang="nl-NL" dirty="0">
                <a:latin typeface="Raleway"/>
                <a:ea typeface="Raleway"/>
                <a:cs typeface="Raleway"/>
                <a:sym typeface="Raleway"/>
              </a:rPr>
              <a:t>De eerste Nederlandse grondwet komt uit 1814. </a:t>
            </a:r>
          </a:p>
          <a:p>
            <a:pPr marL="495300">
              <a:spcBef>
                <a:spcPts val="0"/>
              </a:spcBef>
              <a:buSzPts val="2400"/>
            </a:pPr>
            <a:endParaRPr lang="nl-NL" dirty="0">
              <a:latin typeface="Raleway"/>
              <a:ea typeface="Raleway"/>
              <a:cs typeface="Raleway"/>
              <a:sym typeface="Raleway"/>
            </a:endParaRPr>
          </a:p>
          <a:p>
            <a:pPr marL="495300">
              <a:spcBef>
                <a:spcPts val="0"/>
              </a:spcBef>
              <a:buSzPts val="2400"/>
            </a:pPr>
            <a:r>
              <a:rPr lang="nl-NL" dirty="0">
                <a:latin typeface="Raleway"/>
                <a:ea typeface="Raleway"/>
                <a:cs typeface="Raleway"/>
                <a:sym typeface="Raleway"/>
              </a:rPr>
              <a:t>In de 20</a:t>
            </a:r>
            <a:r>
              <a:rPr lang="nl-NL" baseline="30000" dirty="0">
                <a:latin typeface="Raleway"/>
                <a:ea typeface="Raleway"/>
                <a:cs typeface="Raleway"/>
                <a:sym typeface="Raleway"/>
              </a:rPr>
              <a:t>e</a:t>
            </a:r>
            <a:r>
              <a:rPr lang="nl-NL" dirty="0">
                <a:latin typeface="Raleway"/>
                <a:ea typeface="Raleway"/>
                <a:cs typeface="Raleway"/>
                <a:sym typeface="Raleway"/>
              </a:rPr>
              <a:t> eeuw is de democratische rechtsstaat uitgebreid met veel wetten. Zo kregen vrouwen en jongeren vanaf 18 jaar ook stemrecht.</a:t>
            </a:r>
          </a:p>
          <a:p>
            <a:pPr marL="495300">
              <a:spcBef>
                <a:spcPts val="0"/>
              </a:spcBef>
              <a:buSzPts val="2400"/>
            </a:pPr>
            <a:endParaRPr lang="nl-NL" dirty="0">
              <a:latin typeface="Raleway"/>
              <a:ea typeface="Raleway"/>
              <a:cs typeface="Raleway"/>
              <a:sym typeface="Raleway"/>
            </a:endParaRPr>
          </a:p>
          <a:p>
            <a:pPr marL="495300">
              <a:spcBef>
                <a:spcPts val="0"/>
              </a:spcBef>
              <a:buSzPts val="2400"/>
            </a:pPr>
            <a:r>
              <a:rPr lang="nl-NL" dirty="0">
                <a:latin typeface="Raleway"/>
                <a:ea typeface="Raleway"/>
                <a:cs typeface="Raleway"/>
                <a:sym typeface="Raleway"/>
              </a:rPr>
              <a:t>Ook internationale wetten kregen een rol: Universele Verklaring voor de Rechten van de Mens (UVRM): uitspraken over welke rechten mensen hebben zoals vrijheid en gelijke rechten en het recht op een eerlijke zaak. </a:t>
            </a:r>
          </a:p>
          <a:p>
            <a:pPr marL="152400" indent="0">
              <a:spcBef>
                <a:spcPts val="0"/>
              </a:spcBef>
              <a:buSzPts val="2400"/>
              <a:buNone/>
            </a:pPr>
            <a:endParaRPr lang="nl-NL" dirty="0">
              <a:latin typeface="Raleway"/>
              <a:ea typeface="Raleway"/>
              <a:cs typeface="Raleway"/>
              <a:sym typeface="Raleway"/>
            </a:endParaRPr>
          </a:p>
          <a:p>
            <a:pPr marL="495300">
              <a:spcBef>
                <a:spcPts val="0"/>
              </a:spcBef>
              <a:buSzPts val="2400"/>
            </a:pPr>
            <a:r>
              <a:rPr lang="nl-NL" dirty="0">
                <a:latin typeface="Raleway"/>
                <a:ea typeface="Raleway"/>
                <a:cs typeface="Raleway"/>
                <a:sym typeface="Raleway"/>
              </a:rPr>
              <a:t>In artikel 10-18 van de grondwet staan de rechten van burgers.</a:t>
            </a:r>
          </a:p>
        </p:txBody>
      </p:sp>
      <p:sp>
        <p:nvSpPr>
          <p:cNvPr id="114" name="Google Shape;114;p5"/>
          <p:cNvSpPr txBox="1"/>
          <p:nvPr/>
        </p:nvSpPr>
        <p:spPr>
          <a:xfrm>
            <a:off x="9285728" y="6488668"/>
            <a:ext cx="321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a:solidFill>
                  <a:schemeClr val="lt1"/>
                </a:solidFill>
                <a:latin typeface="Raleway"/>
                <a:ea typeface="Raleway"/>
                <a:cs typeface="Raleway"/>
                <a:sym typeface="Raleway"/>
              </a:rPr>
              <a:t>www.maatschappij-leer.nl</a:t>
            </a:r>
            <a:endParaRPr/>
          </a:p>
        </p:txBody>
      </p:sp>
      <p:pic>
        <p:nvPicPr>
          <p:cNvPr id="115" name="Google Shape;115;p5" descr="Werel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007324" y="6534132"/>
            <a:ext cx="278404" cy="278404"/>
          </a:xfrm>
          <a:prstGeom prst="rect">
            <a:avLst/>
          </a:prstGeom>
          <a:noFill/>
          <a:ln>
            <a:noFill/>
          </a:ln>
        </p:spPr>
      </p:pic>
    </p:spTree>
    <p:extLst>
      <p:ext uri="{BB962C8B-B14F-4D97-AF65-F5344CB8AC3E}">
        <p14:creationId xmlns:p14="http://schemas.microsoft.com/office/powerpoint/2010/main" val="2969226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Raleway"/>
              <a:buNone/>
            </a:pPr>
            <a:r>
              <a:rPr lang="nl-NL" b="1" dirty="0">
                <a:solidFill>
                  <a:schemeClr val="lt1"/>
                </a:solidFill>
                <a:latin typeface="Raleway"/>
                <a:ea typeface="Raleway"/>
                <a:cs typeface="Raleway"/>
                <a:sym typeface="Raleway"/>
              </a:rPr>
              <a:t>§</a:t>
            </a:r>
            <a:r>
              <a:rPr lang="nl-NL" dirty="0">
                <a:solidFill>
                  <a:schemeClr val="lt1"/>
                </a:solidFill>
                <a:latin typeface="Raleway"/>
                <a:ea typeface="Raleway"/>
                <a:cs typeface="Raleway"/>
                <a:sym typeface="Raleway"/>
              </a:rPr>
              <a:t> </a:t>
            </a:r>
            <a:r>
              <a:rPr lang="nl-NL" b="1" dirty="0">
                <a:solidFill>
                  <a:schemeClr val="lt1"/>
                </a:solidFill>
                <a:latin typeface="Raleway"/>
                <a:ea typeface="Raleway"/>
                <a:cs typeface="Raleway"/>
                <a:sym typeface="Raleway"/>
              </a:rPr>
              <a:t>6.4 </a:t>
            </a:r>
            <a:r>
              <a:rPr lang="nl-NL" sz="4000" dirty="0">
                <a:solidFill>
                  <a:schemeClr val="lt1"/>
                </a:solidFill>
                <a:latin typeface="Raleway"/>
                <a:ea typeface="Raleway"/>
                <a:cs typeface="Raleway"/>
                <a:sym typeface="Raleway"/>
              </a:rPr>
              <a:t>Mensenrechtendilemma in Nederland</a:t>
            </a:r>
            <a:endParaRPr sz="4000" dirty="0"/>
          </a:p>
        </p:txBody>
      </p:sp>
      <p:sp>
        <p:nvSpPr>
          <p:cNvPr id="113" name="Google Shape;113;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76200">
              <a:buSzPts val="2400"/>
              <a:buNone/>
            </a:pPr>
            <a:r>
              <a:rPr lang="nl-NL" sz="2400" dirty="0">
                <a:latin typeface="Raleway"/>
                <a:ea typeface="Raleway"/>
                <a:cs typeface="Raleway"/>
                <a:sym typeface="Raleway"/>
              </a:rPr>
              <a:t>Artikel 10: Recht op persoonlijke levenssfeer (privacy)</a:t>
            </a:r>
          </a:p>
          <a:p>
            <a:pPr marL="228600" lvl="0" indent="-76200">
              <a:buSzPts val="2400"/>
              <a:buNone/>
            </a:pPr>
            <a:r>
              <a:rPr lang="nl-NL" sz="2400" dirty="0">
                <a:latin typeface="Raleway"/>
                <a:ea typeface="Raleway"/>
                <a:cs typeface="Raleway"/>
                <a:sym typeface="Raleway"/>
              </a:rPr>
              <a:t>Artikel 11: Recht op onaantastbaarheid van het lichaam (privacy)</a:t>
            </a:r>
          </a:p>
          <a:p>
            <a:pPr marL="228600" lvl="0" indent="-76200">
              <a:buSzPts val="2400"/>
              <a:buNone/>
            </a:pPr>
            <a:r>
              <a:rPr lang="nl-NL" sz="2400" dirty="0">
                <a:latin typeface="Raleway"/>
                <a:ea typeface="Raleway"/>
                <a:cs typeface="Raleway"/>
                <a:sym typeface="Raleway"/>
              </a:rPr>
              <a:t>Artikel 12: Niet binnentreden in jouw woning (privacy)</a:t>
            </a:r>
          </a:p>
          <a:p>
            <a:pPr marL="228600" lvl="0" indent="-76200">
              <a:buSzPts val="2400"/>
              <a:buNone/>
            </a:pPr>
            <a:r>
              <a:rPr lang="nl-NL" sz="2400" dirty="0">
                <a:latin typeface="Raleway"/>
                <a:ea typeface="Raleway"/>
                <a:cs typeface="Raleway"/>
                <a:sym typeface="Raleway"/>
              </a:rPr>
              <a:t>Artikel 13: Briefgeheim en telefoongeheim (privacy)</a:t>
            </a:r>
          </a:p>
          <a:p>
            <a:pPr marL="228600" lvl="0" indent="-76200">
              <a:buSzPts val="2400"/>
              <a:buNone/>
            </a:pPr>
            <a:r>
              <a:rPr lang="nl-NL" sz="2400" dirty="0">
                <a:latin typeface="Raleway"/>
                <a:ea typeface="Raleway"/>
                <a:cs typeface="Raleway"/>
                <a:sym typeface="Raleway"/>
              </a:rPr>
              <a:t>Artikel 14: Recht op bezit (eigendom)</a:t>
            </a:r>
          </a:p>
          <a:p>
            <a:pPr marL="228600" lvl="0" indent="-76200">
              <a:buSzPts val="2400"/>
              <a:buNone/>
            </a:pPr>
            <a:r>
              <a:rPr lang="nl-NL" sz="2400" dirty="0">
                <a:latin typeface="Raleway"/>
                <a:ea typeface="Raleway"/>
                <a:cs typeface="Raleway"/>
                <a:sym typeface="Raleway"/>
              </a:rPr>
              <a:t>Artikel 15: Recht op vrijheid (vrijheid)</a:t>
            </a:r>
          </a:p>
          <a:p>
            <a:pPr marL="228600" lvl="0" indent="-76200">
              <a:buSzPts val="2400"/>
              <a:buNone/>
            </a:pPr>
            <a:r>
              <a:rPr lang="nl-NL" sz="2400" dirty="0">
                <a:latin typeface="Raleway"/>
                <a:ea typeface="Raleway"/>
                <a:cs typeface="Raleway"/>
                <a:sym typeface="Raleway"/>
              </a:rPr>
              <a:t>Artikel 16: Alleen strafbaar voor wat in de wet staat (rechtvaardigheid)</a:t>
            </a:r>
          </a:p>
          <a:p>
            <a:pPr marL="228600" lvl="0" indent="-76200">
              <a:buSzPts val="2400"/>
              <a:buNone/>
            </a:pPr>
            <a:r>
              <a:rPr lang="nl-NL" sz="2400" dirty="0">
                <a:latin typeface="Raleway"/>
                <a:ea typeface="Raleway"/>
                <a:cs typeface="Raleway"/>
                <a:sym typeface="Raleway"/>
              </a:rPr>
              <a:t>Artikel 17: Recht om naar de rechter te gaan (rechtvaardigheid)</a:t>
            </a:r>
          </a:p>
          <a:p>
            <a:pPr marL="228600" lvl="0" indent="-76200">
              <a:buSzPts val="2400"/>
              <a:buNone/>
            </a:pPr>
            <a:r>
              <a:rPr lang="nl-NL" sz="2400" dirty="0">
                <a:latin typeface="Raleway"/>
                <a:ea typeface="Raleway"/>
                <a:cs typeface="Raleway"/>
                <a:sym typeface="Raleway"/>
              </a:rPr>
              <a:t>Artikel 18: Recht op advocaat (rechtvaardigheid)</a:t>
            </a:r>
          </a:p>
        </p:txBody>
      </p:sp>
      <p:sp>
        <p:nvSpPr>
          <p:cNvPr id="114" name="Google Shape;114;p5"/>
          <p:cNvSpPr txBox="1"/>
          <p:nvPr/>
        </p:nvSpPr>
        <p:spPr>
          <a:xfrm>
            <a:off x="9285728" y="6488668"/>
            <a:ext cx="321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a:solidFill>
                  <a:schemeClr val="lt1"/>
                </a:solidFill>
                <a:latin typeface="Raleway"/>
                <a:ea typeface="Raleway"/>
                <a:cs typeface="Raleway"/>
                <a:sym typeface="Raleway"/>
              </a:rPr>
              <a:t>www.maatschappij-leer.nl</a:t>
            </a:r>
            <a:endParaRPr/>
          </a:p>
        </p:txBody>
      </p:sp>
      <p:pic>
        <p:nvPicPr>
          <p:cNvPr id="115" name="Google Shape;115;p5" descr="Werel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007324" y="6534132"/>
            <a:ext cx="278404" cy="278404"/>
          </a:xfrm>
          <a:prstGeom prst="rect">
            <a:avLst/>
          </a:prstGeom>
          <a:noFill/>
          <a:ln>
            <a:noFill/>
          </a:ln>
        </p:spPr>
      </p:pic>
    </p:spTree>
    <p:extLst>
      <p:ext uri="{BB962C8B-B14F-4D97-AF65-F5344CB8AC3E}">
        <p14:creationId xmlns:p14="http://schemas.microsoft.com/office/powerpoint/2010/main" val="128270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F8FE65-62BE-41EE-9E96-BCDC6B5DFEA9}"/>
              </a:ext>
            </a:extLst>
          </p:cNvPr>
          <p:cNvSpPr>
            <a:spLocks noGrp="1"/>
          </p:cNvSpPr>
          <p:nvPr>
            <p:ph type="title"/>
          </p:nvPr>
        </p:nvSpPr>
        <p:spPr>
          <a:xfrm>
            <a:off x="838200" y="365125"/>
            <a:ext cx="11233558" cy="1325563"/>
          </a:xfrm>
        </p:spPr>
        <p:txBody>
          <a:bodyPr>
            <a:normAutofit/>
          </a:bodyPr>
          <a:lstStyle/>
          <a:p>
            <a:r>
              <a:rPr lang="nl-NL" b="1" dirty="0">
                <a:solidFill>
                  <a:schemeClr val="lt1"/>
                </a:solidFill>
                <a:latin typeface="Raleway"/>
                <a:ea typeface="Raleway"/>
                <a:cs typeface="Raleway"/>
                <a:sym typeface="Raleway"/>
              </a:rPr>
              <a:t>§</a:t>
            </a:r>
            <a:r>
              <a:rPr lang="nl-NL" dirty="0">
                <a:solidFill>
                  <a:schemeClr val="lt1"/>
                </a:solidFill>
                <a:latin typeface="Raleway"/>
                <a:ea typeface="Raleway"/>
                <a:cs typeface="Raleway"/>
                <a:sym typeface="Raleway"/>
              </a:rPr>
              <a:t> </a:t>
            </a:r>
            <a:r>
              <a:rPr lang="nl-NL" b="1" dirty="0">
                <a:solidFill>
                  <a:schemeClr val="lt1"/>
                </a:solidFill>
                <a:latin typeface="Raleway"/>
                <a:ea typeface="Raleway"/>
                <a:cs typeface="Raleway"/>
                <a:sym typeface="Raleway"/>
              </a:rPr>
              <a:t>6.4 </a:t>
            </a:r>
            <a:r>
              <a:rPr lang="nl-NL" sz="4000" dirty="0">
                <a:solidFill>
                  <a:schemeClr val="lt1"/>
                </a:solidFill>
                <a:latin typeface="Raleway"/>
                <a:ea typeface="Raleway"/>
                <a:cs typeface="Raleway"/>
                <a:sym typeface="Raleway"/>
              </a:rPr>
              <a:t>Mensenrechtendilemma in Nederland</a:t>
            </a:r>
            <a:endParaRPr lang="nl-NL" sz="4000" dirty="0">
              <a:solidFill>
                <a:schemeClr val="bg1"/>
              </a:solidFill>
              <a:latin typeface="Raleway" panose="020B0003030101060003" pitchFamily="34" charset="0"/>
            </a:endParaRPr>
          </a:p>
        </p:txBody>
      </p:sp>
      <p:sp>
        <p:nvSpPr>
          <p:cNvPr id="3" name="Tijdelijke aanduiding voor inhoud 2">
            <a:extLst>
              <a:ext uri="{FF2B5EF4-FFF2-40B4-BE49-F238E27FC236}">
                <a16:creationId xmlns:a16="http://schemas.microsoft.com/office/drawing/2014/main" id="{9C12F25E-C3C4-4161-A902-1F1F66C11274}"/>
              </a:ext>
            </a:extLst>
          </p:cNvPr>
          <p:cNvSpPr>
            <a:spLocks noGrp="1"/>
          </p:cNvSpPr>
          <p:nvPr>
            <p:ph idx="1"/>
          </p:nvPr>
        </p:nvSpPr>
        <p:spPr/>
        <p:txBody>
          <a:bodyPr>
            <a:normAutofit/>
          </a:bodyPr>
          <a:lstStyle/>
          <a:p>
            <a:r>
              <a:rPr lang="nl-NL" dirty="0">
                <a:latin typeface="Raleway" panose="020B0003030101060003" pitchFamily="34" charset="0"/>
                <a:hlinkClick r:id="rId3"/>
              </a:rPr>
              <a:t>YouTube</a:t>
            </a:r>
            <a:r>
              <a:rPr lang="nl-NL" dirty="0">
                <a:latin typeface="Raleway" panose="020B0003030101060003" pitchFamily="34" charset="0"/>
              </a:rPr>
              <a:t>:</a:t>
            </a:r>
          </a:p>
          <a:p>
            <a:endParaRPr lang="nl-NL" dirty="0">
              <a:latin typeface="Raleway" panose="020B0003030101060003" pitchFamily="34" charset="0"/>
            </a:endParaRPr>
          </a:p>
          <a:p>
            <a:endParaRPr lang="nl-NL" dirty="0">
              <a:latin typeface="Raleway" panose="020B0003030101060003" pitchFamily="34" charset="0"/>
            </a:endParaRPr>
          </a:p>
          <a:p>
            <a:endParaRPr lang="nl-NL" dirty="0">
              <a:latin typeface="Raleway" panose="020B0003030101060003" pitchFamily="34" charset="0"/>
            </a:endParaRPr>
          </a:p>
          <a:p>
            <a:pPr marL="0" indent="0">
              <a:buNone/>
            </a:pPr>
            <a:endParaRPr lang="nl-NL" dirty="0">
              <a:latin typeface="Raleway" panose="020B0003030101060003" pitchFamily="34" charset="0"/>
            </a:endParaRPr>
          </a:p>
          <a:p>
            <a:r>
              <a:rPr lang="nl-NL" dirty="0">
                <a:latin typeface="Raleway" panose="020B0003030101060003" pitchFamily="34" charset="0"/>
                <a:hlinkClick r:id="rId4"/>
              </a:rPr>
              <a:t>Extra materiaal op maatschappij-leer.nl</a:t>
            </a:r>
            <a:endParaRPr lang="nl-NL" dirty="0">
              <a:latin typeface="Raleway" panose="020B0003030101060003" pitchFamily="34" charset="0"/>
            </a:endParaRPr>
          </a:p>
          <a:p>
            <a:endParaRPr lang="nl-NL" dirty="0">
              <a:latin typeface="Raleway" panose="020B0003030101060003" pitchFamily="34" charset="0"/>
            </a:endParaRPr>
          </a:p>
          <a:p>
            <a:r>
              <a:rPr lang="nl-NL" dirty="0">
                <a:latin typeface="Raleway" panose="020B0003030101060003" pitchFamily="34" charset="0"/>
                <a:hlinkClick r:id="rId5"/>
              </a:rPr>
              <a:t>Quiz bij hoofdstuk 6</a:t>
            </a:r>
            <a:endParaRPr lang="nl-NL" dirty="0">
              <a:latin typeface="Raleway" panose="020B0003030101060003" pitchFamily="34" charset="0"/>
            </a:endParaRPr>
          </a:p>
        </p:txBody>
      </p:sp>
      <p:sp>
        <p:nvSpPr>
          <p:cNvPr id="4" name="Tekstvak 3">
            <a:extLst>
              <a:ext uri="{FF2B5EF4-FFF2-40B4-BE49-F238E27FC236}">
                <a16:creationId xmlns:a16="http://schemas.microsoft.com/office/drawing/2014/main" id="{F26D8447-12D6-46B6-ABB7-6B6578BEC52E}"/>
              </a:ext>
            </a:extLst>
          </p:cNvPr>
          <p:cNvSpPr txBox="1"/>
          <p:nvPr/>
        </p:nvSpPr>
        <p:spPr>
          <a:xfrm>
            <a:off x="9193584" y="6488668"/>
            <a:ext cx="2969083" cy="369332"/>
          </a:xfrm>
          <a:prstGeom prst="rect">
            <a:avLst/>
          </a:prstGeom>
          <a:noFill/>
        </p:spPr>
        <p:txBody>
          <a:bodyPr wrap="none" rtlCol="0">
            <a:spAutoFit/>
          </a:bodyPr>
          <a:lstStyle/>
          <a:p>
            <a:r>
              <a:rPr lang="nl-NL" sz="1800" dirty="0" err="1">
                <a:solidFill>
                  <a:schemeClr val="bg1"/>
                </a:solidFill>
                <a:latin typeface="Raleway" panose="020B0003030101060003" pitchFamily="34" charset="0"/>
              </a:rPr>
              <a:t>www.maatschappij-leer.nl</a:t>
            </a:r>
            <a:endParaRPr lang="nl-NL" sz="1800" dirty="0">
              <a:solidFill>
                <a:schemeClr val="bg1"/>
              </a:solidFill>
              <a:latin typeface="Raleway" panose="020B0003030101060003" pitchFamily="34" charset="0"/>
            </a:endParaRPr>
          </a:p>
        </p:txBody>
      </p:sp>
      <p:pic>
        <p:nvPicPr>
          <p:cNvPr id="6" name="Graphic 5" descr="Wereld">
            <a:extLst>
              <a:ext uri="{FF2B5EF4-FFF2-40B4-BE49-F238E27FC236}">
                <a16:creationId xmlns:a16="http://schemas.microsoft.com/office/drawing/2014/main" id="{EED9283A-B11C-470B-9B7C-1DF4B2D1B8CC}"/>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915180" y="6534132"/>
            <a:ext cx="278404" cy="278404"/>
          </a:xfrm>
          <a:prstGeom prst="rect">
            <a:avLst/>
          </a:prstGeom>
        </p:spPr>
      </p:pic>
      <p:pic>
        <p:nvPicPr>
          <p:cNvPr id="8" name="Afbeelding 7" descr="Afbeelding met schermafbeelding&#10;&#10;Automatisch gegenereerde beschrijving">
            <a:hlinkClick r:id="rId3"/>
            <a:extLst>
              <a:ext uri="{FF2B5EF4-FFF2-40B4-BE49-F238E27FC236}">
                <a16:creationId xmlns:a16="http://schemas.microsoft.com/office/drawing/2014/main" id="{D90E8D74-7454-9445-AAC2-76A6139D3B9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814588" y="1771835"/>
            <a:ext cx="4531200" cy="2548800"/>
          </a:xfrm>
          <a:prstGeom prst="rect">
            <a:avLst/>
          </a:prstGeom>
        </p:spPr>
      </p:pic>
    </p:spTree>
    <p:extLst>
      <p:ext uri="{BB962C8B-B14F-4D97-AF65-F5344CB8AC3E}">
        <p14:creationId xmlns:p14="http://schemas.microsoft.com/office/powerpoint/2010/main" val="28720862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Raleway"/>
              <a:buNone/>
            </a:pPr>
            <a:r>
              <a:rPr lang="nl-NL" dirty="0">
                <a:solidFill>
                  <a:schemeClr val="lt1"/>
                </a:solidFill>
                <a:latin typeface="Raleway"/>
                <a:ea typeface="Raleway"/>
                <a:cs typeface="Raleway"/>
                <a:sym typeface="Raleway"/>
              </a:rPr>
              <a:t>Doelen hoofdstuk 6</a:t>
            </a:r>
            <a:endParaRPr dirty="0"/>
          </a:p>
        </p:txBody>
      </p:sp>
      <p:sp>
        <p:nvSpPr>
          <p:cNvPr id="129" name="Google Shape;129;p7"/>
          <p:cNvSpPr txBox="1">
            <a:spLocks noGrp="1"/>
          </p:cNvSpPr>
          <p:nvPr>
            <p:ph type="body" idx="1"/>
          </p:nvPr>
        </p:nvSpPr>
        <p:spPr>
          <a:xfrm>
            <a:off x="838200" y="1690688"/>
            <a:ext cx="10515600" cy="4843443"/>
          </a:xfrm>
          <a:prstGeom prst="rect">
            <a:avLst/>
          </a:prstGeom>
          <a:noFill/>
          <a:ln>
            <a:noFill/>
          </a:ln>
        </p:spPr>
        <p:txBody>
          <a:bodyPr spcFirstLastPara="1" wrap="square" lIns="91425" tIns="45700" rIns="91425" bIns="45700" anchor="t" anchorCtr="0">
            <a:normAutofit fontScale="92500" lnSpcReduction="10000"/>
          </a:bodyPr>
          <a:lstStyle/>
          <a:p>
            <a:pPr lvl="0" indent="-457200">
              <a:spcBef>
                <a:spcPts val="0"/>
              </a:spcBef>
              <a:buSzPts val="2800"/>
              <a:buFont typeface="Wingdings" pitchFamily="2" charset="2"/>
              <a:buChar char="q"/>
            </a:pPr>
            <a:r>
              <a:rPr lang="nl-NL" dirty="0">
                <a:latin typeface="Raleway"/>
                <a:ea typeface="Raleway"/>
                <a:cs typeface="Raleway"/>
                <a:sym typeface="Raleway"/>
              </a:rPr>
              <a:t>Ik kan uitleggen wat criminaliteit is en verschil maken tussen een overtreding en misdrijf.</a:t>
            </a:r>
          </a:p>
          <a:p>
            <a:pPr lvl="0" indent="-457200">
              <a:spcBef>
                <a:spcPts val="0"/>
              </a:spcBef>
              <a:buSzPts val="2800"/>
              <a:buFont typeface="Noto Sans Symbols"/>
              <a:buChar char="❑"/>
            </a:pPr>
            <a:r>
              <a:rPr lang="nl-NL" dirty="0">
                <a:latin typeface="Raleway"/>
                <a:ea typeface="Raleway"/>
                <a:cs typeface="Raleway"/>
                <a:sym typeface="Raleway"/>
              </a:rPr>
              <a:t>Ik kan het verschil uitleggen tussen preventie en repressie.</a:t>
            </a:r>
          </a:p>
          <a:p>
            <a:pPr lvl="0" indent="-457200">
              <a:spcBef>
                <a:spcPts val="0"/>
              </a:spcBef>
              <a:buSzPts val="2800"/>
              <a:buFont typeface="Noto Sans Symbols"/>
              <a:buChar char="❑"/>
            </a:pPr>
            <a:r>
              <a:rPr lang="nl-NL" dirty="0">
                <a:latin typeface="Raleway"/>
                <a:ea typeface="Raleway"/>
                <a:cs typeface="Raleway"/>
                <a:sym typeface="Raleway"/>
              </a:rPr>
              <a:t>Ik kan 4 kenmerken van de rechtsstaat noemen en uitleggen.</a:t>
            </a:r>
          </a:p>
          <a:p>
            <a:pPr lvl="0" indent="-457200">
              <a:spcBef>
                <a:spcPts val="0"/>
              </a:spcBef>
              <a:buSzPts val="2800"/>
              <a:buFont typeface="Noto Sans Symbols"/>
              <a:buChar char="❑"/>
            </a:pPr>
            <a:r>
              <a:rPr lang="nl-NL" dirty="0">
                <a:latin typeface="Raleway"/>
                <a:ea typeface="Raleway"/>
                <a:cs typeface="Raleway"/>
                <a:sym typeface="Raleway"/>
              </a:rPr>
              <a:t>Ik kan de fasen van een strafzaak noemen en uitleggen wat onschuldpresumptie is. </a:t>
            </a:r>
          </a:p>
          <a:p>
            <a:pPr lvl="0" indent="-457200">
              <a:spcBef>
                <a:spcPts val="0"/>
              </a:spcBef>
              <a:buSzPts val="2800"/>
              <a:buFont typeface="Noto Sans Symbols"/>
              <a:buChar char="❑"/>
            </a:pPr>
            <a:r>
              <a:rPr lang="nl-NL" dirty="0">
                <a:latin typeface="Raleway"/>
                <a:ea typeface="Raleway"/>
                <a:cs typeface="Raleway"/>
                <a:sym typeface="Raleway"/>
              </a:rPr>
              <a:t>Ik kan noemen wat het mensenrechtendilemma is en welke waarden erbij horen. </a:t>
            </a:r>
          </a:p>
          <a:p>
            <a:pPr lvl="0" indent="-457200">
              <a:spcBef>
                <a:spcPts val="0"/>
              </a:spcBef>
              <a:buSzPts val="2800"/>
              <a:buFont typeface="Noto Sans Symbols"/>
              <a:buChar char="❑"/>
            </a:pPr>
            <a:r>
              <a:rPr lang="nl-NL" dirty="0">
                <a:latin typeface="Raleway"/>
                <a:ea typeface="Raleway"/>
                <a:cs typeface="Raleway"/>
                <a:sym typeface="Raleway"/>
              </a:rPr>
              <a:t>Ik kan uitleggen hoe Nederland omgaat met het mensenrechtendilemma. </a:t>
            </a:r>
          </a:p>
          <a:p>
            <a:pPr lvl="0" indent="-457200">
              <a:spcBef>
                <a:spcPts val="0"/>
              </a:spcBef>
              <a:buSzPts val="2800"/>
              <a:buFont typeface="Noto Sans Symbols"/>
              <a:buChar char="❑"/>
            </a:pPr>
            <a:r>
              <a:rPr lang="nl-NL" dirty="0">
                <a:latin typeface="Raleway"/>
                <a:ea typeface="Raleway"/>
                <a:cs typeface="Raleway"/>
                <a:sym typeface="Raleway"/>
              </a:rPr>
              <a:t>Ik kan 2 landen noemen die anders omgaan met het mensenrechtendilemma. </a:t>
            </a:r>
          </a:p>
          <a:p>
            <a:pPr lvl="0" indent="-457200">
              <a:spcBef>
                <a:spcPts val="0"/>
              </a:spcBef>
              <a:buSzPts val="2800"/>
              <a:buFont typeface="Noto Sans Symbols"/>
              <a:buChar char="❑"/>
            </a:pPr>
            <a:r>
              <a:rPr lang="nl-NL" dirty="0">
                <a:latin typeface="Raleway"/>
                <a:ea typeface="Raleway"/>
                <a:cs typeface="Raleway"/>
                <a:sym typeface="Raleway"/>
              </a:rPr>
              <a:t>Ik kan 4 grondwetsartikelen noemen die passen bij het </a:t>
            </a:r>
            <a:r>
              <a:rPr lang="nl-NL">
                <a:latin typeface="Raleway"/>
                <a:ea typeface="Raleway"/>
                <a:cs typeface="Raleway"/>
                <a:sym typeface="Raleway"/>
              </a:rPr>
              <a:t>mensenrechtendilemma.</a:t>
            </a:r>
            <a:endParaRPr lang="nl-NL" dirty="0">
              <a:latin typeface="Raleway"/>
              <a:ea typeface="Raleway"/>
              <a:cs typeface="Raleway"/>
              <a:sym typeface="Raleway"/>
            </a:endParaRPr>
          </a:p>
        </p:txBody>
      </p:sp>
      <p:pic>
        <p:nvPicPr>
          <p:cNvPr id="130" name="Google Shape;130;p7" descr="Werel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007324" y="6534132"/>
            <a:ext cx="278404" cy="278404"/>
          </a:xfrm>
          <a:prstGeom prst="rect">
            <a:avLst/>
          </a:prstGeom>
          <a:noFill/>
          <a:ln>
            <a:noFill/>
          </a:ln>
        </p:spPr>
      </p:pic>
      <p:sp>
        <p:nvSpPr>
          <p:cNvPr id="131" name="Google Shape;131;p7"/>
          <p:cNvSpPr txBox="1"/>
          <p:nvPr/>
        </p:nvSpPr>
        <p:spPr>
          <a:xfrm>
            <a:off x="9285728" y="6488668"/>
            <a:ext cx="321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a:solidFill>
                  <a:schemeClr val="lt1"/>
                </a:solidFill>
                <a:latin typeface="Raleway"/>
                <a:ea typeface="Raleway"/>
                <a:cs typeface="Raleway"/>
                <a:sym typeface="Raleway"/>
              </a:rPr>
              <a:t>www.maatschappij-leer.nl</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Raleway"/>
              <a:buNone/>
            </a:pPr>
            <a:r>
              <a:rPr lang="nl-NL" b="1" dirty="0">
                <a:solidFill>
                  <a:schemeClr val="lt1"/>
                </a:solidFill>
                <a:latin typeface="Raleway"/>
                <a:ea typeface="Raleway"/>
                <a:cs typeface="Raleway"/>
                <a:sym typeface="Raleway"/>
              </a:rPr>
              <a:t>§</a:t>
            </a:r>
            <a:r>
              <a:rPr lang="nl-NL" dirty="0">
                <a:solidFill>
                  <a:schemeClr val="lt1"/>
                </a:solidFill>
                <a:latin typeface="Raleway"/>
                <a:ea typeface="Raleway"/>
                <a:cs typeface="Raleway"/>
                <a:sym typeface="Raleway"/>
              </a:rPr>
              <a:t> </a:t>
            </a:r>
            <a:r>
              <a:rPr lang="nl-NL" b="1" dirty="0">
                <a:solidFill>
                  <a:schemeClr val="lt1"/>
                </a:solidFill>
                <a:latin typeface="Raleway"/>
                <a:ea typeface="Raleway"/>
                <a:cs typeface="Raleway"/>
                <a:sym typeface="Raleway"/>
              </a:rPr>
              <a:t>6.1 </a:t>
            </a:r>
            <a:r>
              <a:rPr lang="nl-NL" dirty="0">
                <a:solidFill>
                  <a:schemeClr val="lt1"/>
                </a:solidFill>
                <a:latin typeface="Raleway"/>
                <a:ea typeface="Raleway"/>
                <a:cs typeface="Raleway"/>
                <a:sym typeface="Raleway"/>
              </a:rPr>
              <a:t>Mensenrechten en criminaliteit</a:t>
            </a:r>
            <a:endParaRPr dirty="0"/>
          </a:p>
        </p:txBody>
      </p:sp>
      <p:sp>
        <p:nvSpPr>
          <p:cNvPr id="97" name="Google Shape;97;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spcBef>
                <a:spcPts val="0"/>
              </a:spcBef>
              <a:buSzPts val="2800"/>
              <a:buNone/>
            </a:pPr>
            <a:r>
              <a:rPr lang="nl-NL" dirty="0">
                <a:latin typeface="Raleway"/>
                <a:ea typeface="Raleway"/>
                <a:cs typeface="Raleway"/>
                <a:sym typeface="Raleway"/>
              </a:rPr>
              <a:t>2 soorten strafbaar gedrag:</a:t>
            </a:r>
          </a:p>
          <a:p>
            <a:pPr lvl="0" indent="-457200">
              <a:spcBef>
                <a:spcPts val="0"/>
              </a:spcBef>
              <a:buSzPts val="2800"/>
              <a:buFont typeface="Arial" panose="020B0604020202020204" pitchFamily="34" charset="0"/>
              <a:buChar char="•"/>
            </a:pPr>
            <a:r>
              <a:rPr lang="nl-NL" dirty="0">
                <a:latin typeface="Raleway"/>
                <a:ea typeface="Raleway"/>
                <a:cs typeface="Raleway"/>
                <a:sym typeface="Raleway"/>
              </a:rPr>
              <a:t>Overtreding: licht strafbaar feit</a:t>
            </a:r>
          </a:p>
          <a:p>
            <a:pPr marL="0" lvl="0" indent="0">
              <a:spcBef>
                <a:spcPts val="0"/>
              </a:spcBef>
              <a:buSzPts val="2800"/>
              <a:buNone/>
            </a:pPr>
            <a:r>
              <a:rPr lang="nl-NL" dirty="0">
                <a:latin typeface="Raleway"/>
                <a:ea typeface="Raleway"/>
                <a:cs typeface="Raleway"/>
                <a:sym typeface="Raleway"/>
              </a:rPr>
              <a:t>Voorbeeld: openbaar dronkenschap, </a:t>
            </a:r>
          </a:p>
          <a:p>
            <a:pPr marL="0" lvl="0" indent="0">
              <a:spcBef>
                <a:spcPts val="0"/>
              </a:spcBef>
              <a:buSzPts val="2800"/>
              <a:buNone/>
            </a:pPr>
            <a:r>
              <a:rPr lang="nl-NL" dirty="0">
                <a:latin typeface="Raleway"/>
                <a:ea typeface="Raleway"/>
                <a:cs typeface="Raleway"/>
                <a:sym typeface="Raleway"/>
              </a:rPr>
              <a:t>appen op de fiets</a:t>
            </a:r>
          </a:p>
          <a:p>
            <a:pPr marL="0" lvl="0" indent="0">
              <a:spcBef>
                <a:spcPts val="0"/>
              </a:spcBef>
              <a:buSzPts val="2800"/>
              <a:buNone/>
            </a:pPr>
            <a:endParaRPr lang="nl-NL" dirty="0">
              <a:latin typeface="Raleway"/>
              <a:ea typeface="Raleway"/>
              <a:cs typeface="Raleway"/>
              <a:sym typeface="Raleway"/>
            </a:endParaRPr>
          </a:p>
          <a:p>
            <a:pPr lvl="0" indent="-457200">
              <a:spcBef>
                <a:spcPts val="0"/>
              </a:spcBef>
              <a:buSzPts val="2800"/>
              <a:buFont typeface="Arial" panose="020B0604020202020204" pitchFamily="34" charset="0"/>
              <a:buChar char="•"/>
            </a:pPr>
            <a:r>
              <a:rPr lang="nl-NL" dirty="0">
                <a:latin typeface="Raleway"/>
                <a:ea typeface="Raleway"/>
                <a:cs typeface="Raleway"/>
                <a:sym typeface="Raleway"/>
              </a:rPr>
              <a:t>Misdrijf: ernstig strafbaar feit</a:t>
            </a:r>
          </a:p>
          <a:p>
            <a:pPr marL="0" lvl="0" indent="0">
              <a:spcBef>
                <a:spcPts val="0"/>
              </a:spcBef>
              <a:buSzPts val="2800"/>
              <a:buNone/>
            </a:pPr>
            <a:r>
              <a:rPr lang="nl-NL" dirty="0">
                <a:latin typeface="Raleway"/>
                <a:ea typeface="Raleway"/>
                <a:cs typeface="Raleway"/>
                <a:sym typeface="Raleway"/>
              </a:rPr>
              <a:t>Voorbeeld: inbraak of drugshandel</a:t>
            </a:r>
          </a:p>
          <a:p>
            <a:pPr marL="228600" lvl="0" indent="-76200" algn="l" rtl="0">
              <a:lnSpc>
                <a:spcPct val="90000"/>
              </a:lnSpc>
              <a:spcBef>
                <a:spcPts val="1000"/>
              </a:spcBef>
              <a:spcAft>
                <a:spcPts val="0"/>
              </a:spcAft>
              <a:buClr>
                <a:schemeClr val="dk1"/>
              </a:buClr>
              <a:buSzPts val="2400"/>
              <a:buNone/>
            </a:pPr>
            <a:endParaRPr sz="2400" dirty="0">
              <a:latin typeface="Raleway"/>
              <a:ea typeface="Raleway"/>
              <a:cs typeface="Raleway"/>
              <a:sym typeface="Raleway"/>
            </a:endParaRPr>
          </a:p>
        </p:txBody>
      </p:sp>
      <p:sp>
        <p:nvSpPr>
          <p:cNvPr id="98" name="Google Shape;98;p3"/>
          <p:cNvSpPr txBox="1"/>
          <p:nvPr/>
        </p:nvSpPr>
        <p:spPr>
          <a:xfrm>
            <a:off x="9285725" y="6488675"/>
            <a:ext cx="29976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b="0" i="0" u="none" strike="noStrike" cap="none">
                <a:solidFill>
                  <a:schemeClr val="lt1"/>
                </a:solidFill>
                <a:latin typeface="Raleway"/>
                <a:ea typeface="Raleway"/>
                <a:cs typeface="Raleway"/>
                <a:sym typeface="Raleway"/>
              </a:rPr>
              <a:t>www.maatschappij-</a:t>
            </a:r>
            <a:r>
              <a:rPr lang="nl-NL" sz="1800">
                <a:solidFill>
                  <a:schemeClr val="lt1"/>
                </a:solidFill>
                <a:latin typeface="Raleway"/>
                <a:ea typeface="Raleway"/>
                <a:cs typeface="Raleway"/>
                <a:sym typeface="Raleway"/>
              </a:rPr>
              <a:t>leer</a:t>
            </a:r>
            <a:r>
              <a:rPr lang="nl-NL" sz="1800" b="0" i="0" u="none" strike="noStrike" cap="none">
                <a:solidFill>
                  <a:schemeClr val="lt1"/>
                </a:solidFill>
                <a:latin typeface="Raleway"/>
                <a:ea typeface="Raleway"/>
                <a:cs typeface="Raleway"/>
                <a:sym typeface="Raleway"/>
              </a:rPr>
              <a:t>.nl</a:t>
            </a:r>
            <a:endParaRPr/>
          </a:p>
        </p:txBody>
      </p:sp>
      <p:pic>
        <p:nvPicPr>
          <p:cNvPr id="99" name="Google Shape;99;p3" descr="Werel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007324" y="6534132"/>
            <a:ext cx="278404" cy="278404"/>
          </a:xfrm>
          <a:prstGeom prst="rect">
            <a:avLst/>
          </a:prstGeom>
          <a:noFill/>
          <a:ln>
            <a:noFill/>
          </a:ln>
        </p:spPr>
      </p:pic>
      <p:pic>
        <p:nvPicPr>
          <p:cNvPr id="7" name="Afbeelding 6" descr="Afbeelding met buiten, auto, gras, persoon&#10;&#10;Automatisch gegenereerde beschrijving">
            <a:extLst>
              <a:ext uri="{FF2B5EF4-FFF2-40B4-BE49-F238E27FC236}">
                <a16:creationId xmlns:a16="http://schemas.microsoft.com/office/drawing/2014/main" id="{27CA70F3-D0C7-9D44-8951-E2507BDA6DB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85725" y="1825625"/>
            <a:ext cx="2438400" cy="1612900"/>
          </a:xfrm>
          <a:prstGeom prst="rect">
            <a:avLst/>
          </a:prstGeom>
        </p:spPr>
      </p:pic>
      <p:pic>
        <p:nvPicPr>
          <p:cNvPr id="8" name="Afbeelding 7" descr="Afbeelding met persoon, buiten, gebouw, straat&#10;&#10;Automatisch gegenereerde beschrijving">
            <a:extLst>
              <a:ext uri="{FF2B5EF4-FFF2-40B4-BE49-F238E27FC236}">
                <a16:creationId xmlns:a16="http://schemas.microsoft.com/office/drawing/2014/main" id="{7A972232-6F1F-ED49-B0DF-D1DD46B5629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85725" y="3644385"/>
            <a:ext cx="2438400" cy="1612900"/>
          </a:xfrm>
          <a:prstGeom prst="rect">
            <a:avLst/>
          </a:prstGeom>
        </p:spPr>
      </p:pic>
    </p:spTree>
    <p:extLst>
      <p:ext uri="{BB962C8B-B14F-4D97-AF65-F5344CB8AC3E}">
        <p14:creationId xmlns:p14="http://schemas.microsoft.com/office/powerpoint/2010/main" val="26232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7">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Raleway"/>
              <a:buNone/>
            </a:pPr>
            <a:r>
              <a:rPr lang="nl-NL" b="1" dirty="0">
                <a:solidFill>
                  <a:schemeClr val="lt1"/>
                </a:solidFill>
                <a:latin typeface="Raleway"/>
                <a:ea typeface="Raleway"/>
                <a:cs typeface="Raleway"/>
                <a:sym typeface="Raleway"/>
              </a:rPr>
              <a:t>§</a:t>
            </a:r>
            <a:r>
              <a:rPr lang="nl-NL" dirty="0">
                <a:solidFill>
                  <a:schemeClr val="lt1"/>
                </a:solidFill>
                <a:latin typeface="Raleway"/>
                <a:ea typeface="Raleway"/>
                <a:cs typeface="Raleway"/>
                <a:sym typeface="Raleway"/>
              </a:rPr>
              <a:t> </a:t>
            </a:r>
            <a:r>
              <a:rPr lang="nl-NL" b="1" dirty="0">
                <a:solidFill>
                  <a:schemeClr val="lt1"/>
                </a:solidFill>
                <a:latin typeface="Raleway"/>
                <a:ea typeface="Raleway"/>
                <a:cs typeface="Raleway"/>
                <a:sym typeface="Raleway"/>
              </a:rPr>
              <a:t>6.1 </a:t>
            </a:r>
            <a:r>
              <a:rPr lang="nl-NL" dirty="0">
                <a:solidFill>
                  <a:schemeClr val="lt1"/>
                </a:solidFill>
                <a:latin typeface="Raleway"/>
                <a:ea typeface="Raleway"/>
                <a:cs typeface="Raleway"/>
                <a:sym typeface="Raleway"/>
              </a:rPr>
              <a:t>Mensenrechten en criminaliteit</a:t>
            </a:r>
            <a:endParaRPr dirty="0"/>
          </a:p>
        </p:txBody>
      </p:sp>
      <p:sp>
        <p:nvSpPr>
          <p:cNvPr id="97" name="Google Shape;97;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lvl="0" indent="-457200">
              <a:spcBef>
                <a:spcPts val="0"/>
              </a:spcBef>
              <a:buSzPts val="2800"/>
              <a:buFont typeface="Arial" panose="020B0604020202020204" pitchFamily="34" charset="0"/>
              <a:buChar char="•"/>
            </a:pPr>
            <a:r>
              <a:rPr lang="nl-NL" dirty="0">
                <a:latin typeface="Raleway"/>
                <a:ea typeface="Raleway"/>
                <a:cs typeface="Raleway"/>
                <a:sym typeface="Raleway"/>
              </a:rPr>
              <a:t>Het plegen van een overtreding maakt je nog geen crimineel, het plegen van een misdrijf daarentegen wel. </a:t>
            </a:r>
          </a:p>
          <a:p>
            <a:pPr marL="0" lvl="0" indent="0">
              <a:spcBef>
                <a:spcPts val="0"/>
              </a:spcBef>
              <a:buSzPts val="2800"/>
              <a:buNone/>
            </a:pPr>
            <a:endParaRPr lang="nl-NL" dirty="0">
              <a:latin typeface="Raleway"/>
              <a:ea typeface="Raleway"/>
              <a:cs typeface="Raleway"/>
              <a:sym typeface="Raleway"/>
            </a:endParaRPr>
          </a:p>
          <a:p>
            <a:pPr indent="-457200">
              <a:spcBef>
                <a:spcPts val="0"/>
              </a:spcBef>
              <a:buSzPts val="2800"/>
            </a:pPr>
            <a:r>
              <a:rPr lang="nl-NL" dirty="0">
                <a:latin typeface="Raleway"/>
                <a:ea typeface="Raleway"/>
                <a:cs typeface="Raleway"/>
                <a:sym typeface="Raleway"/>
              </a:rPr>
              <a:t>Criminaliteit: alle misdrijven volgens de wet. </a:t>
            </a:r>
          </a:p>
          <a:p>
            <a:pPr marL="0" indent="0">
              <a:spcBef>
                <a:spcPts val="0"/>
              </a:spcBef>
              <a:buSzPts val="2800"/>
              <a:buNone/>
            </a:pPr>
            <a:endParaRPr lang="nl-NL" dirty="0">
              <a:latin typeface="Raleway"/>
              <a:ea typeface="Raleway"/>
              <a:cs typeface="Raleway"/>
              <a:sym typeface="Raleway"/>
            </a:endParaRPr>
          </a:p>
          <a:p>
            <a:pPr indent="-457200">
              <a:spcBef>
                <a:spcPts val="0"/>
              </a:spcBef>
              <a:buSzPts val="2800"/>
            </a:pPr>
            <a:r>
              <a:rPr lang="nl-NL" dirty="0">
                <a:latin typeface="Raleway"/>
                <a:ea typeface="Raleway"/>
                <a:cs typeface="Raleway"/>
                <a:sym typeface="Raleway"/>
              </a:rPr>
              <a:t>Verdachte: de politie verdenkt jou van een strafbaar feit. Je kan verdachte zijn van een overtreding en een misdrijf.</a:t>
            </a:r>
          </a:p>
          <a:p>
            <a:pPr marL="228600" lvl="0" indent="-76200" algn="l" rtl="0">
              <a:lnSpc>
                <a:spcPct val="90000"/>
              </a:lnSpc>
              <a:spcBef>
                <a:spcPts val="1000"/>
              </a:spcBef>
              <a:spcAft>
                <a:spcPts val="0"/>
              </a:spcAft>
              <a:buClr>
                <a:schemeClr val="dk1"/>
              </a:buClr>
              <a:buSzPts val="2400"/>
              <a:buNone/>
            </a:pPr>
            <a:endParaRPr sz="2400" dirty="0">
              <a:latin typeface="Raleway"/>
              <a:ea typeface="Raleway"/>
              <a:cs typeface="Raleway"/>
              <a:sym typeface="Raleway"/>
            </a:endParaRPr>
          </a:p>
        </p:txBody>
      </p:sp>
      <p:sp>
        <p:nvSpPr>
          <p:cNvPr id="98" name="Google Shape;98;p3"/>
          <p:cNvSpPr txBox="1"/>
          <p:nvPr/>
        </p:nvSpPr>
        <p:spPr>
          <a:xfrm>
            <a:off x="9285725" y="6488675"/>
            <a:ext cx="29976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b="0" i="0" u="none" strike="noStrike" cap="none">
                <a:solidFill>
                  <a:schemeClr val="lt1"/>
                </a:solidFill>
                <a:latin typeface="Raleway"/>
                <a:ea typeface="Raleway"/>
                <a:cs typeface="Raleway"/>
                <a:sym typeface="Raleway"/>
              </a:rPr>
              <a:t>www.maatschappij-</a:t>
            </a:r>
            <a:r>
              <a:rPr lang="nl-NL" sz="1800">
                <a:solidFill>
                  <a:schemeClr val="lt1"/>
                </a:solidFill>
                <a:latin typeface="Raleway"/>
                <a:ea typeface="Raleway"/>
                <a:cs typeface="Raleway"/>
                <a:sym typeface="Raleway"/>
              </a:rPr>
              <a:t>leer</a:t>
            </a:r>
            <a:r>
              <a:rPr lang="nl-NL" sz="1800" b="0" i="0" u="none" strike="noStrike" cap="none">
                <a:solidFill>
                  <a:schemeClr val="lt1"/>
                </a:solidFill>
                <a:latin typeface="Raleway"/>
                <a:ea typeface="Raleway"/>
                <a:cs typeface="Raleway"/>
                <a:sym typeface="Raleway"/>
              </a:rPr>
              <a:t>.nl</a:t>
            </a:r>
            <a:endParaRPr/>
          </a:p>
        </p:txBody>
      </p:sp>
      <p:pic>
        <p:nvPicPr>
          <p:cNvPr id="99" name="Google Shape;99;p3" descr="Werel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007324" y="6534132"/>
            <a:ext cx="278404" cy="278404"/>
          </a:xfrm>
          <a:prstGeom prst="rect">
            <a:avLst/>
          </a:prstGeom>
          <a:noFill/>
          <a:ln>
            <a:noFill/>
          </a:ln>
        </p:spPr>
      </p:pic>
    </p:spTree>
    <p:extLst>
      <p:ext uri="{BB962C8B-B14F-4D97-AF65-F5344CB8AC3E}">
        <p14:creationId xmlns:p14="http://schemas.microsoft.com/office/powerpoint/2010/main" val="173113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Raleway"/>
              <a:buNone/>
            </a:pPr>
            <a:r>
              <a:rPr lang="nl-NL" b="1" dirty="0">
                <a:solidFill>
                  <a:schemeClr val="lt1"/>
                </a:solidFill>
                <a:latin typeface="Raleway"/>
                <a:ea typeface="Raleway"/>
                <a:cs typeface="Raleway"/>
                <a:sym typeface="Raleway"/>
              </a:rPr>
              <a:t>§</a:t>
            </a:r>
            <a:r>
              <a:rPr lang="nl-NL" dirty="0">
                <a:solidFill>
                  <a:schemeClr val="lt1"/>
                </a:solidFill>
                <a:latin typeface="Raleway"/>
                <a:ea typeface="Raleway"/>
                <a:cs typeface="Raleway"/>
                <a:sym typeface="Raleway"/>
              </a:rPr>
              <a:t> </a:t>
            </a:r>
            <a:r>
              <a:rPr lang="nl-NL" b="1" dirty="0">
                <a:solidFill>
                  <a:schemeClr val="lt1"/>
                </a:solidFill>
                <a:latin typeface="Raleway"/>
                <a:ea typeface="Raleway"/>
                <a:cs typeface="Raleway"/>
                <a:sym typeface="Raleway"/>
              </a:rPr>
              <a:t>6.1 </a:t>
            </a:r>
            <a:r>
              <a:rPr lang="nl-NL" dirty="0">
                <a:solidFill>
                  <a:schemeClr val="lt1"/>
                </a:solidFill>
                <a:latin typeface="Raleway"/>
                <a:ea typeface="Raleway"/>
                <a:cs typeface="Raleway"/>
                <a:sym typeface="Raleway"/>
              </a:rPr>
              <a:t>Mensenrechten en criminaliteit</a:t>
            </a:r>
            <a:endParaRPr dirty="0"/>
          </a:p>
        </p:txBody>
      </p:sp>
      <p:sp>
        <p:nvSpPr>
          <p:cNvPr id="97" name="Google Shape;97;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76200" algn="l" rtl="0">
              <a:lnSpc>
                <a:spcPct val="90000"/>
              </a:lnSpc>
              <a:spcBef>
                <a:spcPts val="0"/>
              </a:spcBef>
              <a:spcAft>
                <a:spcPts val="0"/>
              </a:spcAft>
              <a:buClr>
                <a:schemeClr val="dk1"/>
              </a:buClr>
              <a:buSzPts val="2400"/>
              <a:buNone/>
            </a:pPr>
            <a:r>
              <a:rPr lang="nl-NL" dirty="0">
                <a:latin typeface="Raleway"/>
                <a:ea typeface="Raleway"/>
                <a:cs typeface="Raleway"/>
                <a:sym typeface="Raleway"/>
              </a:rPr>
              <a:t>De politie heeft verschillende bevoegdheden om haar werk te doen:</a:t>
            </a:r>
          </a:p>
          <a:p>
            <a:pPr marL="495300" lvl="0" algn="l" rtl="0">
              <a:lnSpc>
                <a:spcPct val="90000"/>
              </a:lnSpc>
              <a:spcBef>
                <a:spcPts val="0"/>
              </a:spcBef>
              <a:spcAft>
                <a:spcPts val="0"/>
              </a:spcAft>
              <a:buClr>
                <a:schemeClr val="dk1"/>
              </a:buClr>
              <a:buSzPts val="2400"/>
              <a:buFont typeface="Arial" panose="020B0604020202020204" pitchFamily="34" charset="0"/>
              <a:buChar char="•"/>
            </a:pPr>
            <a:r>
              <a:rPr lang="nl-NL" dirty="0">
                <a:latin typeface="Raleway"/>
                <a:ea typeface="Raleway"/>
                <a:cs typeface="Raleway"/>
                <a:sym typeface="Raleway"/>
              </a:rPr>
              <a:t>De politie kan vragen om een legitimatiebewijs;</a:t>
            </a:r>
          </a:p>
          <a:p>
            <a:pPr marL="495300" lvl="0" algn="l" rtl="0">
              <a:lnSpc>
                <a:spcPct val="90000"/>
              </a:lnSpc>
              <a:spcBef>
                <a:spcPts val="0"/>
              </a:spcBef>
              <a:spcAft>
                <a:spcPts val="0"/>
              </a:spcAft>
              <a:buClr>
                <a:schemeClr val="dk1"/>
              </a:buClr>
              <a:buSzPts val="2400"/>
              <a:buFont typeface="Arial" panose="020B0604020202020204" pitchFamily="34" charset="0"/>
              <a:buChar char="•"/>
            </a:pPr>
            <a:r>
              <a:rPr lang="nl-NL" dirty="0">
                <a:latin typeface="Raleway"/>
                <a:ea typeface="Raleway"/>
                <a:cs typeface="Raleway"/>
                <a:sym typeface="Raleway"/>
              </a:rPr>
              <a:t>Fouilleren;</a:t>
            </a:r>
          </a:p>
          <a:p>
            <a:pPr marL="495300" lvl="0" algn="l" rtl="0">
              <a:lnSpc>
                <a:spcPct val="90000"/>
              </a:lnSpc>
              <a:spcBef>
                <a:spcPts val="0"/>
              </a:spcBef>
              <a:spcAft>
                <a:spcPts val="0"/>
              </a:spcAft>
              <a:buClr>
                <a:schemeClr val="dk1"/>
              </a:buClr>
              <a:buSzPts val="2400"/>
              <a:buFont typeface="Arial" panose="020B0604020202020204" pitchFamily="34" charset="0"/>
              <a:buChar char="•"/>
            </a:pPr>
            <a:r>
              <a:rPr lang="nl-NL" dirty="0">
                <a:latin typeface="Raleway"/>
                <a:ea typeface="Raleway"/>
                <a:cs typeface="Raleway"/>
                <a:sym typeface="Raleway"/>
              </a:rPr>
              <a:t>Arresteren;</a:t>
            </a:r>
          </a:p>
          <a:p>
            <a:pPr marL="495300" lvl="0" algn="l" rtl="0">
              <a:lnSpc>
                <a:spcPct val="90000"/>
              </a:lnSpc>
              <a:spcBef>
                <a:spcPts val="0"/>
              </a:spcBef>
              <a:spcAft>
                <a:spcPts val="0"/>
              </a:spcAft>
              <a:buClr>
                <a:schemeClr val="dk1"/>
              </a:buClr>
              <a:buSzPts val="2400"/>
              <a:buFont typeface="Arial" panose="020B0604020202020204" pitchFamily="34" charset="0"/>
              <a:buChar char="•"/>
            </a:pPr>
            <a:r>
              <a:rPr lang="nl-NL" dirty="0">
                <a:latin typeface="Raleway"/>
                <a:ea typeface="Raleway"/>
                <a:cs typeface="Raleway"/>
                <a:sym typeface="Raleway"/>
              </a:rPr>
              <a:t>Huiszoeking (in overleg met justitie);</a:t>
            </a:r>
          </a:p>
          <a:p>
            <a:pPr marL="152400" lvl="0" indent="0" algn="l" rtl="0">
              <a:lnSpc>
                <a:spcPct val="90000"/>
              </a:lnSpc>
              <a:spcBef>
                <a:spcPts val="0"/>
              </a:spcBef>
              <a:spcAft>
                <a:spcPts val="0"/>
              </a:spcAft>
              <a:buClr>
                <a:schemeClr val="dk1"/>
              </a:buClr>
              <a:buSzPts val="2400"/>
              <a:buNone/>
            </a:pPr>
            <a:endParaRPr lang="nl-NL" dirty="0">
              <a:latin typeface="Raleway"/>
              <a:ea typeface="Raleway"/>
              <a:cs typeface="Raleway"/>
              <a:sym typeface="Raleway"/>
            </a:endParaRPr>
          </a:p>
          <a:p>
            <a:pPr marL="152400" lvl="0" indent="0" algn="l" rtl="0">
              <a:lnSpc>
                <a:spcPct val="90000"/>
              </a:lnSpc>
              <a:spcBef>
                <a:spcPts val="0"/>
              </a:spcBef>
              <a:spcAft>
                <a:spcPts val="0"/>
              </a:spcAft>
              <a:buClr>
                <a:schemeClr val="dk1"/>
              </a:buClr>
              <a:buSzPts val="2400"/>
              <a:buNone/>
            </a:pPr>
            <a:r>
              <a:rPr lang="nl-NL" dirty="0">
                <a:latin typeface="Raleway"/>
                <a:ea typeface="Raleway"/>
                <a:cs typeface="Raleway"/>
                <a:sym typeface="Raleway"/>
              </a:rPr>
              <a:t>Welke bevoegdheden heeft de politie in </a:t>
            </a:r>
            <a:r>
              <a:rPr lang="nl-NL" dirty="0">
                <a:latin typeface="Raleway"/>
                <a:ea typeface="Raleway"/>
                <a:cs typeface="Raleway"/>
                <a:sym typeface="Raleway"/>
                <a:hlinkClick r:id="rId3"/>
              </a:rPr>
              <a:t>dit filmpje</a:t>
            </a:r>
            <a:r>
              <a:rPr lang="nl-NL" dirty="0">
                <a:latin typeface="Raleway"/>
                <a:ea typeface="Raleway"/>
                <a:cs typeface="Raleway"/>
                <a:sym typeface="Raleway"/>
              </a:rPr>
              <a:t>?</a:t>
            </a:r>
          </a:p>
        </p:txBody>
      </p:sp>
      <p:sp>
        <p:nvSpPr>
          <p:cNvPr id="98" name="Google Shape;98;p3"/>
          <p:cNvSpPr txBox="1"/>
          <p:nvPr/>
        </p:nvSpPr>
        <p:spPr>
          <a:xfrm>
            <a:off x="9285725" y="6488675"/>
            <a:ext cx="29976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b="0" i="0" u="none" strike="noStrike" cap="none">
                <a:solidFill>
                  <a:schemeClr val="lt1"/>
                </a:solidFill>
                <a:latin typeface="Raleway"/>
                <a:ea typeface="Raleway"/>
                <a:cs typeface="Raleway"/>
                <a:sym typeface="Raleway"/>
              </a:rPr>
              <a:t>www.maatschappij-</a:t>
            </a:r>
            <a:r>
              <a:rPr lang="nl-NL" sz="1800">
                <a:solidFill>
                  <a:schemeClr val="lt1"/>
                </a:solidFill>
                <a:latin typeface="Raleway"/>
                <a:ea typeface="Raleway"/>
                <a:cs typeface="Raleway"/>
                <a:sym typeface="Raleway"/>
              </a:rPr>
              <a:t>leer</a:t>
            </a:r>
            <a:r>
              <a:rPr lang="nl-NL" sz="1800" b="0" i="0" u="none" strike="noStrike" cap="none">
                <a:solidFill>
                  <a:schemeClr val="lt1"/>
                </a:solidFill>
                <a:latin typeface="Raleway"/>
                <a:ea typeface="Raleway"/>
                <a:cs typeface="Raleway"/>
                <a:sym typeface="Raleway"/>
              </a:rPr>
              <a:t>.nl</a:t>
            </a:r>
            <a:endParaRPr/>
          </a:p>
        </p:txBody>
      </p:sp>
      <p:pic>
        <p:nvPicPr>
          <p:cNvPr id="99" name="Google Shape;99;p3" descr="Wereld"/>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9007324" y="6534132"/>
            <a:ext cx="278404" cy="278404"/>
          </a:xfrm>
          <a:prstGeom prst="rect">
            <a:avLst/>
          </a:prstGeom>
          <a:noFill/>
          <a:ln>
            <a:noFill/>
          </a:ln>
        </p:spPr>
      </p:pic>
    </p:spTree>
    <p:extLst>
      <p:ext uri="{BB962C8B-B14F-4D97-AF65-F5344CB8AC3E}">
        <p14:creationId xmlns:p14="http://schemas.microsoft.com/office/powerpoint/2010/main" val="142923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Raleway"/>
              <a:buNone/>
            </a:pPr>
            <a:r>
              <a:rPr lang="nl-NL" b="1" dirty="0">
                <a:solidFill>
                  <a:schemeClr val="lt1"/>
                </a:solidFill>
                <a:latin typeface="Raleway"/>
                <a:ea typeface="Raleway"/>
                <a:cs typeface="Raleway"/>
                <a:sym typeface="Raleway"/>
              </a:rPr>
              <a:t>§</a:t>
            </a:r>
            <a:r>
              <a:rPr lang="nl-NL" dirty="0">
                <a:solidFill>
                  <a:schemeClr val="lt1"/>
                </a:solidFill>
                <a:latin typeface="Raleway"/>
                <a:ea typeface="Raleway"/>
                <a:cs typeface="Raleway"/>
                <a:sym typeface="Raleway"/>
              </a:rPr>
              <a:t> </a:t>
            </a:r>
            <a:r>
              <a:rPr lang="nl-NL" b="1" dirty="0">
                <a:solidFill>
                  <a:schemeClr val="lt1"/>
                </a:solidFill>
                <a:latin typeface="Raleway"/>
                <a:ea typeface="Raleway"/>
                <a:cs typeface="Raleway"/>
                <a:sym typeface="Raleway"/>
              </a:rPr>
              <a:t>6.1 </a:t>
            </a:r>
            <a:r>
              <a:rPr lang="nl-NL" dirty="0">
                <a:solidFill>
                  <a:schemeClr val="lt1"/>
                </a:solidFill>
                <a:latin typeface="Raleway"/>
                <a:ea typeface="Raleway"/>
                <a:cs typeface="Raleway"/>
                <a:sym typeface="Raleway"/>
              </a:rPr>
              <a:t>Mensenrechten en criminaliteit</a:t>
            </a:r>
            <a:endParaRPr dirty="0"/>
          </a:p>
        </p:txBody>
      </p:sp>
      <p:sp>
        <p:nvSpPr>
          <p:cNvPr id="97" name="Google Shape;97;p3"/>
          <p:cNvSpPr txBox="1">
            <a:spLocks noGrp="1"/>
          </p:cNvSpPr>
          <p:nvPr>
            <p:ph type="body" idx="1"/>
          </p:nvPr>
        </p:nvSpPr>
        <p:spPr>
          <a:xfrm>
            <a:off x="838200" y="1825625"/>
            <a:ext cx="10515600" cy="4663050"/>
          </a:xfrm>
          <a:prstGeom prst="rect">
            <a:avLst/>
          </a:prstGeom>
          <a:noFill/>
          <a:ln>
            <a:noFill/>
          </a:ln>
        </p:spPr>
        <p:txBody>
          <a:bodyPr spcFirstLastPara="1" wrap="square" lIns="91425" tIns="45700" rIns="91425" bIns="45700" anchor="t" anchorCtr="0">
            <a:noAutofit/>
          </a:bodyPr>
          <a:lstStyle/>
          <a:p>
            <a:pPr marL="228600" lvl="0" indent="-76200">
              <a:spcBef>
                <a:spcPts val="0"/>
              </a:spcBef>
              <a:buSzPts val="2400"/>
              <a:buNone/>
            </a:pPr>
            <a:r>
              <a:rPr lang="nl-NL" dirty="0">
                <a:latin typeface="Raleway"/>
                <a:ea typeface="Raleway"/>
                <a:cs typeface="Raleway"/>
                <a:sym typeface="Raleway"/>
              </a:rPr>
              <a:t>De overheid wil dat mensen zich aan de regels houden en neemt verschillende maatregelen om criminaliteit laag te houden. </a:t>
            </a:r>
          </a:p>
          <a:p>
            <a:pPr marL="495300">
              <a:spcBef>
                <a:spcPts val="0"/>
              </a:spcBef>
              <a:buSzPts val="2400"/>
            </a:pPr>
            <a:r>
              <a:rPr lang="nl-NL" dirty="0">
                <a:latin typeface="Raleway"/>
                <a:ea typeface="Raleway"/>
                <a:cs typeface="Raleway"/>
                <a:sym typeface="Raleway"/>
              </a:rPr>
              <a:t>Preventie: voorkomen van criminaliteit.</a:t>
            </a:r>
          </a:p>
          <a:p>
            <a:pPr marL="228600" lvl="0" indent="-76200">
              <a:spcBef>
                <a:spcPts val="0"/>
              </a:spcBef>
              <a:buSzPts val="2400"/>
              <a:buNone/>
            </a:pPr>
            <a:r>
              <a:rPr lang="nl-NL" sz="2400" dirty="0">
                <a:latin typeface="Raleway"/>
                <a:ea typeface="Raleway"/>
                <a:cs typeface="Raleway"/>
                <a:sym typeface="Raleway"/>
              </a:rPr>
              <a:t>&gt; Voorbeeld: </a:t>
            </a:r>
            <a:r>
              <a:rPr lang="nl-NL" sz="2400" dirty="0">
                <a:latin typeface="Raleway"/>
                <a:ea typeface="Raleway"/>
                <a:cs typeface="Raleway"/>
                <a:sym typeface="Raleway"/>
                <a:hlinkClick r:id="rId3"/>
              </a:rPr>
              <a:t>Bureau Halt</a:t>
            </a:r>
            <a:endParaRPr lang="nl-NL" sz="2400" dirty="0">
              <a:latin typeface="Raleway"/>
              <a:ea typeface="Raleway"/>
              <a:cs typeface="Raleway"/>
              <a:sym typeface="Raleway"/>
            </a:endParaRPr>
          </a:p>
          <a:p>
            <a:pPr marL="228600" lvl="0" indent="-76200">
              <a:spcBef>
                <a:spcPts val="0"/>
              </a:spcBef>
              <a:buSzPts val="2400"/>
              <a:buNone/>
            </a:pPr>
            <a:endParaRPr lang="nl-NL" dirty="0">
              <a:latin typeface="Raleway"/>
              <a:ea typeface="Raleway"/>
              <a:cs typeface="Raleway"/>
              <a:sym typeface="Raleway"/>
            </a:endParaRPr>
          </a:p>
          <a:p>
            <a:pPr marL="495300">
              <a:spcBef>
                <a:spcPts val="0"/>
              </a:spcBef>
              <a:buSzPts val="2400"/>
            </a:pPr>
            <a:r>
              <a:rPr lang="nl-NL" dirty="0">
                <a:latin typeface="Raleway"/>
                <a:ea typeface="Raleway"/>
                <a:cs typeface="Raleway"/>
                <a:sym typeface="Raleway"/>
              </a:rPr>
              <a:t>Repressie: het (hard) bestraffen van</a:t>
            </a:r>
          </a:p>
          <a:p>
            <a:pPr marL="152400" indent="0">
              <a:spcBef>
                <a:spcPts val="0"/>
              </a:spcBef>
              <a:buSzPts val="2400"/>
              <a:buNone/>
            </a:pPr>
            <a:r>
              <a:rPr lang="nl-NL" dirty="0">
                <a:latin typeface="Raleway"/>
                <a:ea typeface="Raleway"/>
                <a:cs typeface="Raleway"/>
                <a:sym typeface="Raleway"/>
              </a:rPr>
              <a:t>     criminaliteit. </a:t>
            </a:r>
          </a:p>
          <a:p>
            <a:pPr marL="152400" indent="0">
              <a:spcBef>
                <a:spcPts val="0"/>
              </a:spcBef>
              <a:buSzPts val="2400"/>
              <a:buNone/>
            </a:pPr>
            <a:r>
              <a:rPr lang="nl-NL" sz="2400" dirty="0">
                <a:latin typeface="Raleway"/>
                <a:ea typeface="Raleway"/>
                <a:cs typeface="Raleway"/>
                <a:sym typeface="Raleway"/>
              </a:rPr>
              <a:t>&gt; Voorbeeld: gevangenisstraf, boete of taakstraf</a:t>
            </a:r>
          </a:p>
          <a:p>
            <a:pPr marL="228600" lvl="0" indent="-76200">
              <a:spcBef>
                <a:spcPts val="0"/>
              </a:spcBef>
              <a:buSzPts val="2400"/>
              <a:buNone/>
            </a:pPr>
            <a:endParaRPr lang="nl-NL" dirty="0">
              <a:latin typeface="Raleway"/>
              <a:ea typeface="Raleway"/>
              <a:cs typeface="Raleway"/>
              <a:sym typeface="Raleway"/>
            </a:endParaRPr>
          </a:p>
          <a:p>
            <a:pPr marL="495300" lvl="0">
              <a:spcBef>
                <a:spcPts val="0"/>
              </a:spcBef>
              <a:buSzPts val="2400"/>
              <a:buFont typeface="Arial" panose="020B0604020202020204" pitchFamily="34" charset="0"/>
              <a:buChar char="•"/>
            </a:pPr>
            <a:r>
              <a:rPr lang="nl-NL" dirty="0">
                <a:latin typeface="Raleway"/>
                <a:ea typeface="Raleway"/>
                <a:cs typeface="Raleway"/>
                <a:sym typeface="Raleway"/>
              </a:rPr>
              <a:t>In Nederland: tweesporenbeleid -&gt; zowel repressie als preventie</a:t>
            </a:r>
          </a:p>
        </p:txBody>
      </p:sp>
      <p:sp>
        <p:nvSpPr>
          <p:cNvPr id="98" name="Google Shape;98;p3"/>
          <p:cNvSpPr txBox="1"/>
          <p:nvPr/>
        </p:nvSpPr>
        <p:spPr>
          <a:xfrm>
            <a:off x="9285725" y="6488675"/>
            <a:ext cx="29976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b="0" i="0" u="none" strike="noStrike" cap="none">
                <a:solidFill>
                  <a:schemeClr val="lt1"/>
                </a:solidFill>
                <a:latin typeface="Raleway"/>
                <a:ea typeface="Raleway"/>
                <a:cs typeface="Raleway"/>
                <a:sym typeface="Raleway"/>
              </a:rPr>
              <a:t>www.maatschappij-</a:t>
            </a:r>
            <a:r>
              <a:rPr lang="nl-NL" sz="1800">
                <a:solidFill>
                  <a:schemeClr val="lt1"/>
                </a:solidFill>
                <a:latin typeface="Raleway"/>
                <a:ea typeface="Raleway"/>
                <a:cs typeface="Raleway"/>
                <a:sym typeface="Raleway"/>
              </a:rPr>
              <a:t>leer</a:t>
            </a:r>
            <a:r>
              <a:rPr lang="nl-NL" sz="1800" b="0" i="0" u="none" strike="noStrike" cap="none">
                <a:solidFill>
                  <a:schemeClr val="lt1"/>
                </a:solidFill>
                <a:latin typeface="Raleway"/>
                <a:ea typeface="Raleway"/>
                <a:cs typeface="Raleway"/>
                <a:sym typeface="Raleway"/>
              </a:rPr>
              <a:t>.nl</a:t>
            </a:r>
            <a:endParaRPr/>
          </a:p>
        </p:txBody>
      </p:sp>
      <p:pic>
        <p:nvPicPr>
          <p:cNvPr id="99" name="Google Shape;99;p3" descr="Wereld"/>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9007324" y="6534132"/>
            <a:ext cx="278404" cy="278404"/>
          </a:xfrm>
          <a:prstGeom prst="rect">
            <a:avLst/>
          </a:prstGeom>
          <a:noFill/>
          <a:ln>
            <a:noFill/>
          </a:ln>
        </p:spPr>
      </p:pic>
      <p:pic>
        <p:nvPicPr>
          <p:cNvPr id="6" name="Afbeelding 5" descr="Afbeelding met persoon, man, vasthouden, zwart&#10;&#10;Automatisch gegenereerde beschrijving">
            <a:extLst>
              <a:ext uri="{FF2B5EF4-FFF2-40B4-BE49-F238E27FC236}">
                <a16:creationId xmlns:a16="http://schemas.microsoft.com/office/drawing/2014/main" id="{F847A505-E420-FA48-A401-BF693EA913A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65029" y="3083860"/>
            <a:ext cx="3578958" cy="2013164"/>
          </a:xfrm>
          <a:prstGeom prst="rect">
            <a:avLst/>
          </a:prstGeom>
        </p:spPr>
      </p:pic>
    </p:spTree>
    <p:extLst>
      <p:ext uri="{BB962C8B-B14F-4D97-AF65-F5344CB8AC3E}">
        <p14:creationId xmlns:p14="http://schemas.microsoft.com/office/powerpoint/2010/main" val="359130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7">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F8FE65-62BE-41EE-9E96-BCDC6B5DFEA9}"/>
              </a:ext>
            </a:extLst>
          </p:cNvPr>
          <p:cNvSpPr>
            <a:spLocks noGrp="1"/>
          </p:cNvSpPr>
          <p:nvPr>
            <p:ph type="title"/>
          </p:nvPr>
        </p:nvSpPr>
        <p:spPr/>
        <p:txBody>
          <a:bodyPr/>
          <a:lstStyle/>
          <a:p>
            <a:r>
              <a:rPr lang="nl-NL" b="1" dirty="0">
                <a:solidFill>
                  <a:schemeClr val="lt1"/>
                </a:solidFill>
                <a:latin typeface="Raleway"/>
                <a:ea typeface="Raleway"/>
                <a:cs typeface="Raleway"/>
                <a:sym typeface="Raleway"/>
              </a:rPr>
              <a:t>§</a:t>
            </a:r>
            <a:r>
              <a:rPr lang="nl-NL" dirty="0">
                <a:solidFill>
                  <a:schemeClr val="lt1"/>
                </a:solidFill>
                <a:latin typeface="Raleway"/>
                <a:ea typeface="Raleway"/>
                <a:cs typeface="Raleway"/>
                <a:sym typeface="Raleway"/>
              </a:rPr>
              <a:t> </a:t>
            </a:r>
            <a:r>
              <a:rPr lang="nl-NL" b="1" dirty="0">
                <a:solidFill>
                  <a:schemeClr val="lt1"/>
                </a:solidFill>
                <a:latin typeface="Raleway"/>
                <a:ea typeface="Raleway"/>
                <a:cs typeface="Raleway"/>
                <a:sym typeface="Raleway"/>
              </a:rPr>
              <a:t>6.1 </a:t>
            </a:r>
            <a:r>
              <a:rPr lang="nl-NL" dirty="0">
                <a:solidFill>
                  <a:schemeClr val="lt1"/>
                </a:solidFill>
                <a:latin typeface="Raleway"/>
                <a:ea typeface="Raleway"/>
                <a:cs typeface="Raleway"/>
                <a:sym typeface="Raleway"/>
              </a:rPr>
              <a:t>Mensenrechten en criminaliteit</a:t>
            </a:r>
            <a:endParaRPr lang="nl-NL" dirty="0">
              <a:solidFill>
                <a:schemeClr val="bg1"/>
              </a:solidFill>
              <a:latin typeface="Raleway" panose="020B0003030101060003" pitchFamily="34" charset="0"/>
            </a:endParaRPr>
          </a:p>
        </p:txBody>
      </p:sp>
      <p:sp>
        <p:nvSpPr>
          <p:cNvPr id="3" name="Tijdelijke aanduiding voor inhoud 2">
            <a:extLst>
              <a:ext uri="{FF2B5EF4-FFF2-40B4-BE49-F238E27FC236}">
                <a16:creationId xmlns:a16="http://schemas.microsoft.com/office/drawing/2014/main" id="{9C12F25E-C3C4-4161-A902-1F1F66C11274}"/>
              </a:ext>
            </a:extLst>
          </p:cNvPr>
          <p:cNvSpPr>
            <a:spLocks noGrp="1"/>
          </p:cNvSpPr>
          <p:nvPr>
            <p:ph idx="1"/>
          </p:nvPr>
        </p:nvSpPr>
        <p:spPr/>
        <p:txBody>
          <a:bodyPr>
            <a:normAutofit/>
          </a:bodyPr>
          <a:lstStyle/>
          <a:p>
            <a:r>
              <a:rPr lang="nl-NL" dirty="0">
                <a:latin typeface="Raleway" panose="020B0003030101060003" pitchFamily="34" charset="0"/>
                <a:hlinkClick r:id="rId3"/>
              </a:rPr>
              <a:t>YouTube</a:t>
            </a:r>
            <a:r>
              <a:rPr lang="nl-NL" dirty="0">
                <a:latin typeface="Raleway" panose="020B0003030101060003" pitchFamily="34" charset="0"/>
              </a:rPr>
              <a:t>:</a:t>
            </a:r>
          </a:p>
          <a:p>
            <a:endParaRPr lang="nl-NL" dirty="0">
              <a:latin typeface="Raleway" panose="020B0003030101060003" pitchFamily="34" charset="0"/>
            </a:endParaRPr>
          </a:p>
          <a:p>
            <a:endParaRPr lang="nl-NL" dirty="0">
              <a:latin typeface="Raleway" panose="020B0003030101060003" pitchFamily="34" charset="0"/>
            </a:endParaRPr>
          </a:p>
          <a:p>
            <a:endParaRPr lang="nl-NL" dirty="0">
              <a:latin typeface="Raleway" panose="020B0003030101060003" pitchFamily="34" charset="0"/>
            </a:endParaRPr>
          </a:p>
          <a:p>
            <a:pPr marL="0" indent="0">
              <a:buNone/>
            </a:pPr>
            <a:endParaRPr lang="nl-NL" dirty="0">
              <a:latin typeface="Raleway" panose="020B0003030101060003" pitchFamily="34" charset="0"/>
            </a:endParaRPr>
          </a:p>
          <a:p>
            <a:r>
              <a:rPr lang="nl-NL" dirty="0">
                <a:latin typeface="Raleway" panose="020B0003030101060003" pitchFamily="34" charset="0"/>
                <a:hlinkClick r:id="rId4"/>
              </a:rPr>
              <a:t>Extra materiaal op maatschappij-leer.n</a:t>
            </a:r>
            <a:r>
              <a:rPr lang="nl-NL" dirty="0">
                <a:latin typeface="Raleway" panose="020B0003030101060003" pitchFamily="34" charset="0"/>
                <a:hlinkClick r:id="rId4"/>
              </a:rPr>
              <a:t>l</a:t>
            </a:r>
            <a:r>
              <a:rPr lang="nl-NL" dirty="0">
                <a:latin typeface="Raleway" panose="020B0003030101060003" pitchFamily="34" charset="0"/>
              </a:rPr>
              <a:t> </a:t>
            </a:r>
          </a:p>
        </p:txBody>
      </p:sp>
      <p:sp>
        <p:nvSpPr>
          <p:cNvPr id="4" name="Tekstvak 3">
            <a:extLst>
              <a:ext uri="{FF2B5EF4-FFF2-40B4-BE49-F238E27FC236}">
                <a16:creationId xmlns:a16="http://schemas.microsoft.com/office/drawing/2014/main" id="{F26D8447-12D6-46B6-ABB7-6B6578BEC52E}"/>
              </a:ext>
            </a:extLst>
          </p:cNvPr>
          <p:cNvSpPr txBox="1"/>
          <p:nvPr/>
        </p:nvSpPr>
        <p:spPr>
          <a:xfrm>
            <a:off x="9193584" y="6488668"/>
            <a:ext cx="2969083" cy="369332"/>
          </a:xfrm>
          <a:prstGeom prst="rect">
            <a:avLst/>
          </a:prstGeom>
          <a:noFill/>
        </p:spPr>
        <p:txBody>
          <a:bodyPr wrap="none" rtlCol="0">
            <a:spAutoFit/>
          </a:bodyPr>
          <a:lstStyle/>
          <a:p>
            <a:r>
              <a:rPr lang="nl-NL" sz="1800" dirty="0" err="1">
                <a:solidFill>
                  <a:schemeClr val="bg1"/>
                </a:solidFill>
                <a:latin typeface="Raleway" panose="020B0003030101060003" pitchFamily="34" charset="0"/>
              </a:rPr>
              <a:t>www.maatschappij-leer.nl</a:t>
            </a:r>
            <a:endParaRPr lang="nl-NL" sz="1800" dirty="0">
              <a:solidFill>
                <a:schemeClr val="bg1"/>
              </a:solidFill>
              <a:latin typeface="Raleway" panose="020B0003030101060003" pitchFamily="34" charset="0"/>
            </a:endParaRPr>
          </a:p>
        </p:txBody>
      </p:sp>
      <p:pic>
        <p:nvPicPr>
          <p:cNvPr id="6" name="Graphic 5" descr="Wereld">
            <a:extLst>
              <a:ext uri="{FF2B5EF4-FFF2-40B4-BE49-F238E27FC236}">
                <a16:creationId xmlns:a16="http://schemas.microsoft.com/office/drawing/2014/main" id="{EED9283A-B11C-470B-9B7C-1DF4B2D1B8CC}"/>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915180" y="6534132"/>
            <a:ext cx="278404" cy="278404"/>
          </a:xfrm>
          <a:prstGeom prst="rect">
            <a:avLst/>
          </a:prstGeom>
        </p:spPr>
      </p:pic>
      <p:pic>
        <p:nvPicPr>
          <p:cNvPr id="7" name="Afbeelding 6" descr="Afbeelding met schermafbeelding&#10;&#10;Automatisch gegenereerde beschrijving">
            <a:hlinkClick r:id="rId3"/>
            <a:extLst>
              <a:ext uri="{FF2B5EF4-FFF2-40B4-BE49-F238E27FC236}">
                <a16:creationId xmlns:a16="http://schemas.microsoft.com/office/drawing/2014/main" id="{9F839BC7-2B1B-944B-A15C-60905BEA4CA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814588" y="1771835"/>
            <a:ext cx="4531200" cy="2548800"/>
          </a:xfrm>
          <a:prstGeom prst="rect">
            <a:avLst/>
          </a:prstGeom>
        </p:spPr>
      </p:pic>
    </p:spTree>
    <p:extLst>
      <p:ext uri="{BB962C8B-B14F-4D97-AF65-F5344CB8AC3E}">
        <p14:creationId xmlns:p14="http://schemas.microsoft.com/office/powerpoint/2010/main" val="1585050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Raleway"/>
              <a:buNone/>
            </a:pPr>
            <a:r>
              <a:rPr lang="nl-NL" b="1" dirty="0">
                <a:solidFill>
                  <a:schemeClr val="lt1"/>
                </a:solidFill>
                <a:latin typeface="Raleway"/>
                <a:ea typeface="Raleway"/>
                <a:cs typeface="Raleway"/>
                <a:sym typeface="Raleway"/>
              </a:rPr>
              <a:t>§</a:t>
            </a:r>
            <a:r>
              <a:rPr lang="nl-NL" dirty="0">
                <a:solidFill>
                  <a:schemeClr val="lt1"/>
                </a:solidFill>
                <a:latin typeface="Raleway"/>
                <a:ea typeface="Raleway"/>
                <a:cs typeface="Raleway"/>
                <a:sym typeface="Raleway"/>
              </a:rPr>
              <a:t> </a:t>
            </a:r>
            <a:r>
              <a:rPr lang="nl-NL" b="1" dirty="0">
                <a:solidFill>
                  <a:schemeClr val="lt1"/>
                </a:solidFill>
                <a:latin typeface="Raleway"/>
                <a:ea typeface="Raleway"/>
                <a:cs typeface="Raleway"/>
                <a:sym typeface="Raleway"/>
              </a:rPr>
              <a:t>6.2 </a:t>
            </a:r>
            <a:r>
              <a:rPr lang="nl-NL" dirty="0">
                <a:solidFill>
                  <a:schemeClr val="lt1"/>
                </a:solidFill>
                <a:latin typeface="Raleway"/>
                <a:ea typeface="Raleway"/>
                <a:cs typeface="Raleway"/>
                <a:sym typeface="Raleway"/>
              </a:rPr>
              <a:t>Mensenrechten in Nederland</a:t>
            </a:r>
            <a:endParaRPr dirty="0"/>
          </a:p>
        </p:txBody>
      </p:sp>
      <p:sp>
        <p:nvSpPr>
          <p:cNvPr id="105" name="Google Shape;105;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spcBef>
                <a:spcPts val="0"/>
              </a:spcBef>
              <a:buSzPts val="2800"/>
              <a:buNone/>
            </a:pPr>
            <a:r>
              <a:rPr lang="nl-NL" dirty="0">
                <a:latin typeface="Raleway"/>
                <a:ea typeface="Raleway"/>
                <a:cs typeface="Raleway"/>
                <a:sym typeface="Raleway"/>
              </a:rPr>
              <a:t>Nederland is een rechtsstaat: een staat waarin recht wordt gesproken volgens wetten die van te voren zijn bepaald. </a:t>
            </a:r>
          </a:p>
          <a:p>
            <a:pPr marL="228600" lvl="0" indent="-228600">
              <a:spcBef>
                <a:spcPts val="0"/>
              </a:spcBef>
              <a:buSzPts val="2800"/>
            </a:pPr>
            <a:endParaRPr lang="nl-NL" dirty="0">
              <a:latin typeface="Raleway"/>
              <a:ea typeface="Raleway"/>
              <a:cs typeface="Raleway"/>
              <a:sym typeface="Raleway"/>
            </a:endParaRPr>
          </a:p>
          <a:p>
            <a:pPr marL="228600" lvl="0" indent="-228600">
              <a:spcBef>
                <a:spcPts val="0"/>
              </a:spcBef>
              <a:buSzPts val="2800"/>
            </a:pPr>
            <a:r>
              <a:rPr lang="nl-NL" dirty="0">
                <a:latin typeface="Raleway"/>
                <a:ea typeface="Raleway"/>
                <a:cs typeface="Raleway"/>
                <a:sym typeface="Raleway"/>
              </a:rPr>
              <a:t>Zowel de burgers als de overheid moeten </a:t>
            </a:r>
          </a:p>
          <a:p>
            <a:pPr marL="0" lvl="0" indent="0">
              <a:spcBef>
                <a:spcPts val="0"/>
              </a:spcBef>
              <a:buSzPts val="2800"/>
              <a:buNone/>
            </a:pPr>
            <a:r>
              <a:rPr lang="nl-NL" dirty="0">
                <a:latin typeface="Raleway"/>
                <a:ea typeface="Raleway"/>
                <a:cs typeface="Raleway"/>
                <a:sym typeface="Raleway"/>
              </a:rPr>
              <a:t>  zich aan de wet houden. </a:t>
            </a:r>
          </a:p>
          <a:p>
            <a:pPr marL="0" lvl="0" indent="0">
              <a:spcBef>
                <a:spcPts val="0"/>
              </a:spcBef>
              <a:buSzPts val="2800"/>
              <a:buNone/>
            </a:pPr>
            <a:endParaRPr lang="nl-NL" dirty="0">
              <a:latin typeface="Raleway"/>
              <a:ea typeface="Raleway"/>
              <a:cs typeface="Raleway"/>
              <a:sym typeface="Raleway"/>
            </a:endParaRPr>
          </a:p>
          <a:p>
            <a:pPr marL="228600" lvl="0" indent="-228600">
              <a:spcBef>
                <a:spcPts val="0"/>
              </a:spcBef>
              <a:buSzPts val="2800"/>
            </a:pPr>
            <a:r>
              <a:rPr lang="nl-NL" dirty="0">
                <a:latin typeface="Raleway"/>
                <a:ea typeface="Raleway"/>
                <a:cs typeface="Raleway"/>
                <a:sym typeface="Raleway"/>
              </a:rPr>
              <a:t>Dus, ook een koning kan vervolgd worden</a:t>
            </a:r>
          </a:p>
          <a:p>
            <a:pPr marL="0" lvl="0" indent="0">
              <a:spcBef>
                <a:spcPts val="0"/>
              </a:spcBef>
              <a:buSzPts val="2800"/>
              <a:buNone/>
            </a:pPr>
            <a:r>
              <a:rPr lang="nl-NL" dirty="0">
                <a:latin typeface="Raleway"/>
                <a:ea typeface="Raleway"/>
                <a:cs typeface="Raleway"/>
                <a:sym typeface="Raleway"/>
              </a:rPr>
              <a:t>   als hij een misdaad pleegt!</a:t>
            </a:r>
          </a:p>
          <a:p>
            <a:pPr marL="228600" lvl="0" indent="-76200" algn="l" rtl="0">
              <a:lnSpc>
                <a:spcPct val="90000"/>
              </a:lnSpc>
              <a:spcBef>
                <a:spcPts val="1000"/>
              </a:spcBef>
              <a:spcAft>
                <a:spcPts val="0"/>
              </a:spcAft>
              <a:buClr>
                <a:schemeClr val="dk1"/>
              </a:buClr>
              <a:buSzPts val="2400"/>
              <a:buNone/>
            </a:pPr>
            <a:endParaRPr sz="2400" dirty="0">
              <a:latin typeface="Raleway"/>
              <a:ea typeface="Raleway"/>
              <a:cs typeface="Raleway"/>
              <a:sym typeface="Raleway"/>
            </a:endParaRPr>
          </a:p>
        </p:txBody>
      </p:sp>
      <p:sp>
        <p:nvSpPr>
          <p:cNvPr id="106" name="Google Shape;106;p4"/>
          <p:cNvSpPr txBox="1"/>
          <p:nvPr/>
        </p:nvSpPr>
        <p:spPr>
          <a:xfrm>
            <a:off x="9285728" y="6488668"/>
            <a:ext cx="321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a:solidFill>
                  <a:schemeClr val="lt1"/>
                </a:solidFill>
                <a:latin typeface="Raleway"/>
                <a:ea typeface="Raleway"/>
                <a:cs typeface="Raleway"/>
                <a:sym typeface="Raleway"/>
              </a:rPr>
              <a:t>www.maatschappij-leer.nl</a:t>
            </a:r>
            <a:endParaRPr/>
          </a:p>
        </p:txBody>
      </p:sp>
      <p:pic>
        <p:nvPicPr>
          <p:cNvPr id="107" name="Google Shape;107;p4" descr="Werel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007324" y="6534132"/>
            <a:ext cx="278404" cy="278404"/>
          </a:xfrm>
          <a:prstGeom prst="rect">
            <a:avLst/>
          </a:prstGeom>
          <a:noFill/>
          <a:ln>
            <a:noFill/>
          </a:ln>
        </p:spPr>
      </p:pic>
      <p:pic>
        <p:nvPicPr>
          <p:cNvPr id="6" name="Afbeelding 5" descr="Afbeelding met persoon, tafel, man, binnen&#10;&#10;Automatisch gegenereerde beschrijving">
            <a:extLst>
              <a:ext uri="{FF2B5EF4-FFF2-40B4-BE49-F238E27FC236}">
                <a16:creationId xmlns:a16="http://schemas.microsoft.com/office/drawing/2014/main" id="{425FFC60-0503-DD44-8867-C5F365922D9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40436" y="3016679"/>
            <a:ext cx="3522238" cy="23298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Raleway"/>
              <a:buNone/>
            </a:pPr>
            <a:r>
              <a:rPr lang="nl-NL" b="1" dirty="0">
                <a:solidFill>
                  <a:schemeClr val="lt1"/>
                </a:solidFill>
                <a:latin typeface="Raleway"/>
                <a:ea typeface="Raleway"/>
                <a:cs typeface="Raleway"/>
                <a:sym typeface="Raleway"/>
              </a:rPr>
              <a:t>§</a:t>
            </a:r>
            <a:r>
              <a:rPr lang="nl-NL" dirty="0">
                <a:solidFill>
                  <a:schemeClr val="lt1"/>
                </a:solidFill>
                <a:latin typeface="Raleway"/>
                <a:ea typeface="Raleway"/>
                <a:cs typeface="Raleway"/>
                <a:sym typeface="Raleway"/>
              </a:rPr>
              <a:t> </a:t>
            </a:r>
            <a:r>
              <a:rPr lang="nl-NL" b="1" dirty="0">
                <a:solidFill>
                  <a:schemeClr val="lt1"/>
                </a:solidFill>
                <a:latin typeface="Raleway"/>
                <a:ea typeface="Raleway"/>
                <a:cs typeface="Raleway"/>
                <a:sym typeface="Raleway"/>
              </a:rPr>
              <a:t>6.2 </a:t>
            </a:r>
            <a:r>
              <a:rPr lang="nl-NL" dirty="0">
                <a:solidFill>
                  <a:schemeClr val="lt1"/>
                </a:solidFill>
                <a:latin typeface="Raleway"/>
                <a:ea typeface="Raleway"/>
                <a:cs typeface="Raleway"/>
                <a:sym typeface="Raleway"/>
              </a:rPr>
              <a:t>Mensenrechten in Nederland</a:t>
            </a:r>
            <a:endParaRPr dirty="0"/>
          </a:p>
        </p:txBody>
      </p:sp>
      <p:sp>
        <p:nvSpPr>
          <p:cNvPr id="105" name="Google Shape;105;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spcBef>
                <a:spcPts val="0"/>
              </a:spcBef>
              <a:buSzPts val="2800"/>
              <a:buNone/>
            </a:pPr>
            <a:r>
              <a:rPr lang="nl-NL" dirty="0">
                <a:latin typeface="Raleway"/>
                <a:ea typeface="Raleway"/>
                <a:cs typeface="Raleway"/>
                <a:sym typeface="Raleway"/>
              </a:rPr>
              <a:t>Kenmerken rechtsstaat:</a:t>
            </a:r>
          </a:p>
          <a:p>
            <a:pPr marL="228600" lvl="0" indent="-76200" algn="l" rtl="0">
              <a:lnSpc>
                <a:spcPct val="90000"/>
              </a:lnSpc>
              <a:spcBef>
                <a:spcPts val="1000"/>
              </a:spcBef>
              <a:spcAft>
                <a:spcPts val="0"/>
              </a:spcAft>
              <a:buClr>
                <a:schemeClr val="dk1"/>
              </a:buClr>
              <a:buSzPts val="2400"/>
              <a:buNone/>
            </a:pPr>
            <a:endParaRPr sz="2400" dirty="0">
              <a:latin typeface="Raleway"/>
              <a:ea typeface="Raleway"/>
              <a:cs typeface="Raleway"/>
              <a:sym typeface="Raleway"/>
            </a:endParaRPr>
          </a:p>
        </p:txBody>
      </p:sp>
      <p:sp>
        <p:nvSpPr>
          <p:cNvPr id="106" name="Google Shape;106;p4"/>
          <p:cNvSpPr txBox="1"/>
          <p:nvPr/>
        </p:nvSpPr>
        <p:spPr>
          <a:xfrm>
            <a:off x="9285728" y="6488668"/>
            <a:ext cx="321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a:solidFill>
                  <a:schemeClr val="lt1"/>
                </a:solidFill>
                <a:latin typeface="Raleway"/>
                <a:ea typeface="Raleway"/>
                <a:cs typeface="Raleway"/>
                <a:sym typeface="Raleway"/>
              </a:rPr>
              <a:t>www.maatschappij-leer.nl</a:t>
            </a:r>
            <a:endParaRPr/>
          </a:p>
        </p:txBody>
      </p:sp>
      <p:pic>
        <p:nvPicPr>
          <p:cNvPr id="107" name="Google Shape;107;p4" descr="Werel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007324" y="6534132"/>
            <a:ext cx="278404" cy="278404"/>
          </a:xfrm>
          <a:prstGeom prst="rect">
            <a:avLst/>
          </a:prstGeom>
          <a:noFill/>
          <a:ln>
            <a:noFill/>
          </a:ln>
        </p:spPr>
      </p:pic>
      <p:graphicFrame>
        <p:nvGraphicFramePr>
          <p:cNvPr id="7" name="Tabel 6">
            <a:extLst>
              <a:ext uri="{FF2B5EF4-FFF2-40B4-BE49-F238E27FC236}">
                <a16:creationId xmlns:a16="http://schemas.microsoft.com/office/drawing/2014/main" id="{8609EFB7-6D63-B84D-ADF1-1E420A903DD5}"/>
              </a:ext>
            </a:extLst>
          </p:cNvPr>
          <p:cNvGraphicFramePr>
            <a:graphicFrameLocks noGrp="1"/>
          </p:cNvGraphicFramePr>
          <p:nvPr>
            <p:extLst>
              <p:ext uri="{D42A27DB-BD31-4B8C-83A1-F6EECF244321}">
                <p14:modId xmlns:p14="http://schemas.microsoft.com/office/powerpoint/2010/main" val="3966225630"/>
              </p:ext>
            </p:extLst>
          </p:nvPr>
        </p:nvGraphicFramePr>
        <p:xfrm>
          <a:off x="911910" y="2475515"/>
          <a:ext cx="10515600" cy="3701448"/>
        </p:xfrm>
        <a:graphic>
          <a:graphicData uri="http://schemas.openxmlformats.org/drawingml/2006/table">
            <a:tbl>
              <a:tblPr firstRow="1" bandRow="1">
                <a:tableStyleId>{FABFCF23-3B69-468F-B69F-88F6DE6A72F2}</a:tableStyleId>
              </a:tblPr>
              <a:tblGrid>
                <a:gridCol w="5257800">
                  <a:extLst>
                    <a:ext uri="{9D8B030D-6E8A-4147-A177-3AD203B41FA5}">
                      <a16:colId xmlns:a16="http://schemas.microsoft.com/office/drawing/2014/main" val="2615568729"/>
                    </a:ext>
                  </a:extLst>
                </a:gridCol>
                <a:gridCol w="5257800">
                  <a:extLst>
                    <a:ext uri="{9D8B030D-6E8A-4147-A177-3AD203B41FA5}">
                      <a16:colId xmlns:a16="http://schemas.microsoft.com/office/drawing/2014/main" val="1794838866"/>
                    </a:ext>
                  </a:extLst>
                </a:gridCol>
              </a:tblGrid>
              <a:tr h="1850724">
                <a:tc>
                  <a:txBody>
                    <a:bodyPr/>
                    <a:lstStyle/>
                    <a:p>
                      <a:pPr marL="0" indent="0">
                        <a:buNone/>
                      </a:pPr>
                      <a:r>
                        <a:rPr lang="nl-NL" sz="2000" b="1" dirty="0">
                          <a:solidFill>
                            <a:schemeClr val="bg1"/>
                          </a:solidFill>
                          <a:latin typeface="Raleway" panose="020B0503030101060003" pitchFamily="34" charset="77"/>
                        </a:rPr>
                        <a:t>1. Grondrechten</a:t>
                      </a:r>
                    </a:p>
                    <a:p>
                      <a:pPr marL="0" indent="0">
                        <a:buNone/>
                      </a:pPr>
                      <a:r>
                        <a:rPr lang="nl-NL" sz="2000" b="0" dirty="0">
                          <a:solidFill>
                            <a:schemeClr val="bg1"/>
                          </a:solidFill>
                          <a:latin typeface="Raleway" panose="020B0503030101060003" pitchFamily="34" charset="77"/>
                        </a:rPr>
                        <a:t>In de grondwet staan grondrechten van burgers, zoals vrijheid van meningsuiting, vrijheid van godsdienst en gelijkheidsbeginsel</a:t>
                      </a:r>
                    </a:p>
                  </a:txBody>
                  <a:tcPr>
                    <a:solidFill>
                      <a:srgbClr val="93CDDD"/>
                    </a:solidFill>
                  </a:tcPr>
                </a:tc>
                <a:tc>
                  <a:txBody>
                    <a:bodyPr/>
                    <a:lstStyle/>
                    <a:p>
                      <a:r>
                        <a:rPr lang="nl-NL" sz="2000" b="1" dirty="0">
                          <a:latin typeface="Raleway" panose="020B0503030101060003" pitchFamily="34" charset="77"/>
                        </a:rPr>
                        <a:t>2. Machtenscheiding (Trias Politica)</a:t>
                      </a:r>
                    </a:p>
                    <a:p>
                      <a:r>
                        <a:rPr lang="nl-NL" sz="2000" b="0" dirty="0">
                          <a:latin typeface="Raleway" panose="020B0503030101060003" pitchFamily="34" charset="77"/>
                        </a:rPr>
                        <a:t>Er zijn verschillende actoren met macht. </a:t>
                      </a:r>
                    </a:p>
                    <a:p>
                      <a:r>
                        <a:rPr lang="nl-NL" sz="2000" b="0" dirty="0">
                          <a:latin typeface="Raleway" panose="020B0503030101060003" pitchFamily="34" charset="77"/>
                        </a:rPr>
                        <a:t>Niet 1 iemand heeft alle macht. </a:t>
                      </a:r>
                    </a:p>
                  </a:txBody>
                  <a:tcPr>
                    <a:solidFill>
                      <a:srgbClr val="4FABBA"/>
                    </a:solidFill>
                  </a:tcPr>
                </a:tc>
                <a:extLst>
                  <a:ext uri="{0D108BD9-81ED-4DB2-BD59-A6C34878D82A}">
                    <a16:rowId xmlns:a16="http://schemas.microsoft.com/office/drawing/2014/main" val="1928012290"/>
                  </a:ext>
                </a:extLst>
              </a:tr>
              <a:tr h="1850724">
                <a:tc>
                  <a:txBody>
                    <a:bodyPr/>
                    <a:lstStyle/>
                    <a:p>
                      <a:r>
                        <a:rPr lang="nl-NL" sz="2000" b="1" dirty="0">
                          <a:solidFill>
                            <a:schemeClr val="bg1"/>
                          </a:solidFill>
                          <a:latin typeface="Raleway" panose="020B0503030101060003" pitchFamily="34" charset="77"/>
                        </a:rPr>
                        <a:t>3. Legaliteitsbeginsel</a:t>
                      </a:r>
                    </a:p>
                    <a:p>
                      <a:r>
                        <a:rPr lang="nl-NL" sz="2000" b="0" dirty="0">
                          <a:solidFill>
                            <a:schemeClr val="bg1"/>
                          </a:solidFill>
                          <a:latin typeface="Raleway" panose="020B0503030101060003" pitchFamily="34" charset="77"/>
                        </a:rPr>
                        <a:t>Als iets niet in de wet staat ben je niet strafbaar. Alleen strafbaar als je de wetsregels overtreedt. </a:t>
                      </a:r>
                    </a:p>
                  </a:txBody>
                  <a:tcPr>
                    <a:solidFill>
                      <a:srgbClr val="33859C"/>
                    </a:solidFill>
                  </a:tcPr>
                </a:tc>
                <a:tc>
                  <a:txBody>
                    <a:bodyPr/>
                    <a:lstStyle/>
                    <a:p>
                      <a:r>
                        <a:rPr lang="nl-NL" sz="2000" b="1" dirty="0">
                          <a:solidFill>
                            <a:schemeClr val="bg1"/>
                          </a:solidFill>
                          <a:latin typeface="Raleway" panose="020B0503030101060003" pitchFamily="34" charset="77"/>
                        </a:rPr>
                        <a:t>4. Onafhankelijke rechtsspraak</a:t>
                      </a:r>
                    </a:p>
                    <a:p>
                      <a:r>
                        <a:rPr lang="nl-NL" sz="2000" b="0" dirty="0">
                          <a:solidFill>
                            <a:schemeClr val="bg1"/>
                          </a:solidFill>
                          <a:latin typeface="Raleway" panose="020B0503030101060003" pitchFamily="34" charset="77"/>
                        </a:rPr>
                        <a:t>Rechters zijn onpartijdig en onafhankelijk om zo een eerlijk besluit te kunnen nemen. Rechtspraak op basis van wetten. </a:t>
                      </a:r>
                    </a:p>
                  </a:txBody>
                  <a:tcPr>
                    <a:solidFill>
                      <a:srgbClr val="215968"/>
                    </a:solidFill>
                  </a:tcPr>
                </a:tc>
                <a:extLst>
                  <a:ext uri="{0D108BD9-81ED-4DB2-BD59-A6C34878D82A}">
                    <a16:rowId xmlns:a16="http://schemas.microsoft.com/office/drawing/2014/main" val="3008067621"/>
                  </a:ext>
                </a:extLst>
              </a:tr>
            </a:tbl>
          </a:graphicData>
        </a:graphic>
      </p:graphicFrame>
    </p:spTree>
    <p:extLst>
      <p:ext uri="{BB962C8B-B14F-4D97-AF65-F5344CB8AC3E}">
        <p14:creationId xmlns:p14="http://schemas.microsoft.com/office/powerpoint/2010/main" val="1980841175"/>
      </p:ext>
    </p:extLst>
  </p:cSld>
  <p:clrMapOvr>
    <a:masterClrMapping/>
  </p:clrMapOvr>
</p:sld>
</file>

<file path=ppt/theme/theme1.xml><?xml version="1.0" encoding="utf-8"?>
<a:theme xmlns:a="http://schemas.openxmlformats.org/drawingml/2006/main"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TotalTime>
  <Words>1736</Words>
  <Application>Microsoft Office PowerPoint</Application>
  <PresentationFormat>Breedbeeld</PresentationFormat>
  <Paragraphs>274</Paragraphs>
  <Slides>29</Slides>
  <Notes>29</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29</vt:i4>
      </vt:variant>
    </vt:vector>
  </HeadingPairs>
  <TitlesOfParts>
    <vt:vector size="35" baseType="lpstr">
      <vt:lpstr>Arial</vt:lpstr>
      <vt:lpstr>Raleway</vt:lpstr>
      <vt:lpstr>Wingdings</vt:lpstr>
      <vt:lpstr>Calibri</vt:lpstr>
      <vt:lpstr>Noto Sans Symbols</vt:lpstr>
      <vt:lpstr>Kantoorthema</vt:lpstr>
      <vt:lpstr>Hoofdstuk 6</vt:lpstr>
      <vt:lpstr>§ 6.1 Mensenrechten en criminaliteit</vt:lpstr>
      <vt:lpstr>§ 6.1 Mensenrechten en criminaliteit</vt:lpstr>
      <vt:lpstr>§ 6.1 Mensenrechten en criminaliteit</vt:lpstr>
      <vt:lpstr>§ 6.1 Mensenrechten en criminaliteit</vt:lpstr>
      <vt:lpstr>§ 6.1 Mensenrechten en criminaliteit</vt:lpstr>
      <vt:lpstr>§ 6.1 Mensenrechten en criminaliteit</vt:lpstr>
      <vt:lpstr>§ 6.2 Mensenrechten in Nederland</vt:lpstr>
      <vt:lpstr>§ 6.2 Mensenrechten in Nederland</vt:lpstr>
      <vt:lpstr>§ 6.2 Mensenrechten in Nederland</vt:lpstr>
      <vt:lpstr>§ 6.2 Mensenrechten in Nederland</vt:lpstr>
      <vt:lpstr>§ 6.2 Mensenrechten in Nederland</vt:lpstr>
      <vt:lpstr>§ 6.2 Mensenrechten in Nederland</vt:lpstr>
      <vt:lpstr>§ 6.2 Mensenrechten in Nederland</vt:lpstr>
      <vt:lpstr>§ 6.2 Mensenrechten in Nederland</vt:lpstr>
      <vt:lpstr>§ 6.3 Mensenrechtendilemma in de praktijk</vt:lpstr>
      <vt:lpstr>§ 6.3 Mensenrechtendilemma in de praktijk</vt:lpstr>
      <vt:lpstr>§ 6.3 Mensenrechtendilemma in de praktijk</vt:lpstr>
      <vt:lpstr>§ 6.3 Mensenrechtendilemma in de praktijk</vt:lpstr>
      <vt:lpstr>§ 6.3 Mensenrechtendilemma in de praktijk</vt:lpstr>
      <vt:lpstr>§ 6.3 Mensenrechtendilemma in de praktijk</vt:lpstr>
      <vt:lpstr>§ 6.3 Mensenrechtendilemma in de praktijk</vt:lpstr>
      <vt:lpstr>§ 6.3 Mensenrechtendilemma in de praktijk</vt:lpstr>
      <vt:lpstr>§ 6.4 Mensenrechtendilemma in Nederland</vt:lpstr>
      <vt:lpstr>§ 6.4 Mensenrechtendilemma in Nederland</vt:lpstr>
      <vt:lpstr>§ 6.4 Mensenrechtendilemma in Nederland</vt:lpstr>
      <vt:lpstr>§ 6.4 Mensenrechtendilemma in Nederland</vt:lpstr>
      <vt:lpstr>§ 6.4 Mensenrechtendilemma in Nederland</vt:lpstr>
      <vt:lpstr>Doelen hoofdstuk 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Titels: Raleway (44pt)</dc:title>
  <dc:creator>Rachel Stoffelsen</dc:creator>
  <cp:lastModifiedBy>Rosalie van der Stege</cp:lastModifiedBy>
  <cp:revision>17</cp:revision>
  <dcterms:created xsi:type="dcterms:W3CDTF">2020-05-14T09:28:22Z</dcterms:created>
  <dcterms:modified xsi:type="dcterms:W3CDTF">2020-08-27T10:59:41Z</dcterms:modified>
</cp:coreProperties>
</file>