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3" r:id="rId4"/>
    <p:sldId id="267" r:id="rId5"/>
    <p:sldId id="264" r:id="rId6"/>
    <p:sldId id="268" r:id="rId7"/>
    <p:sldId id="280" r:id="rId8"/>
    <p:sldId id="265" r:id="rId9"/>
    <p:sldId id="269" r:id="rId10"/>
    <p:sldId id="266" r:id="rId11"/>
    <p:sldId id="270" r:id="rId12"/>
    <p:sldId id="281" r:id="rId13"/>
    <p:sldId id="259" r:id="rId14"/>
    <p:sldId id="271" r:id="rId15"/>
    <p:sldId id="282" r:id="rId16"/>
    <p:sldId id="260" r:id="rId17"/>
    <p:sldId id="261" r:id="rId18"/>
    <p:sldId id="283" r:id="rId19"/>
    <p:sldId id="262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0" roundtripDataSignature="AMtx7mgySozY8S/wUEb7vpeMA7MXieGl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5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4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559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94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81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9089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825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l-NL" dirty="0"/>
              <a:t>Filmpje van 0.06-1.23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491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49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54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29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l-NL" dirty="0"/>
              <a:t>WW betekent Werkloosheidswet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78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1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l-NL" dirty="0"/>
              <a:t>Antwoord: ongelijke verdeling van bezit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931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94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WJoMM6PRs&amp;feature=emb_tit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Pz5GBtQH8&amp;feature=emb_titl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IMCPA4Lv4&amp;list=PLlMX_PjU_aa8KRpBXENY178PWCY3YtXSh&amp;index=17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maatschappij-leer.nl/vmbo/vmbo-h05/2welzijnn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w2j-Brko0&amp;feature=emb_titl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1vbvqhl44&amp;feature=emb_tit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5wSpyurTT9E&amp;feature=emb_titl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YRbdo5TUE&amp;list=PLlMX_PjU_aa8KRpBXENY178PWCY3YtXSh&amp;index=18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maatschappij-leer.nl/vmbo/vmbo-h05/3welzijnpraktij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2j2IX9QR-s&amp;feature=emb_title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z8IzQlExpgg&amp;feature=emb_titl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6n1CytJaJYE&amp;feature=emb_title" TargetMode="External"/><Relationship Id="rId5" Type="http://schemas.openxmlformats.org/officeDocument/2006/relationships/hyperlink" Target="https://www.youtube.com/watch?v=wibvTLAgHLQ&amp;feature=emb_title" TargetMode="External"/><Relationship Id="rId4" Type="http://schemas.openxmlformats.org/officeDocument/2006/relationships/hyperlink" Target="https://www.youtube.com/watch?v=QeBxLropglM&amp;feature=emb_titl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youtube.com/watch?v=imEt0n_OC4g&amp;list=PLlMX_PjU_aa8KRpBXENY178PWCY3YtXSh&amp;index=19" TargetMode="Externa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maatschappij-leer.nl/vmbo/vmbo-h05/quizh05/" TargetMode="External"/><Relationship Id="rId4" Type="http://schemas.openxmlformats.org/officeDocument/2006/relationships/hyperlink" Target="http://maatschappij-leer.nl/vmbo/vmbo-h05/4welzijnsdilemman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GNWECinac&amp;feature=emb_tit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axRSDE9-3A&amp;feature=emb_tit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CYevIz650&amp;list=PLlMX_PjU_aa8KRpBXENY178PWCY3YtXSh&amp;index=15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maatschappij-leer.nl/vmbo/vmbo-h05/1welzijnwerke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JVOPJKm2M&amp;feature=emb_tit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3738880" y="3007360"/>
            <a:ext cx="4714240" cy="110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aleway"/>
              <a:buNone/>
            </a:pPr>
            <a:r>
              <a:rPr lang="nl-NL" sz="5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Hoofdstuk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5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4066540" y="4112578"/>
            <a:ext cx="4058920" cy="48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nl-NL" sz="3200" dirty="0">
                <a:solidFill>
                  <a:schemeClr val="lt1"/>
                </a:solidFill>
                <a:latin typeface="Raleway"/>
                <a:sym typeface="Raleway"/>
              </a:rPr>
              <a:t>Welzijnsdilemma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 in Nederland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Maatschappelijke ladder: een ladder waarop mensen worden ingedeeld op basis van hun bezit, macht en aanzien.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een directeur staat hoger dan een winkelmedewerker omdat hij meer verdient.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Sociale mobiliteit: het stijgen en dalen op de maatschappelijke ladder.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door een hogere opleiding, ga je meer verdienen en kom je hoger op de maatschappelijke ladder.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Bekijk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3"/>
              </a:rPr>
              <a:t>dit filmpje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waarin sociale mobiliteit wordt uitgelegd.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2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 in Nederland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Positieverwerving: dat mensen zelf iets doen om hogerop de maatschappelijke ladder te komen.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Voorbeeld: het volgen van een hogere opleiding.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Positietoewijzing: dat mensen niet zelf iets kunnen doen aan hun positie op de maatschappelijke ladder.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Voorbeeld: als meisje makkelijker een baan vindt in een bedrijf dan een jongen.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In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3"/>
              </a:rPr>
              <a:t>dit filmpje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(0.00-0.31) wordt uitgelegd wat de invloed van je afkomst is op je positie op de maatschappelijke ladder.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9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 in Nederland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</a:rPr>
              <a:t>:</a:t>
            </a: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</a:endParaRPr>
          </a:p>
          <a:p>
            <a:r>
              <a:rPr lang="nl-NL" dirty="0">
                <a:latin typeface="Raleway" panose="020B0003030101060003" pitchFamily="34" charset="0"/>
                <a:hlinkClick r:id="rId4"/>
              </a:rPr>
              <a:t>Extra materiaal op maatschappij-leer.nl</a:t>
            </a:r>
            <a:endParaRPr lang="nl-NL" dirty="0">
              <a:latin typeface="Raleway" panose="020B00030301010600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sz="1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7" name="Afbeelding 6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EE793C14-982A-BF4F-AD83-A80657B104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25" y="1770127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Welzijnsdilemma in de praktijk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Welzijnsdilemma: hoeveel verschil mag er in welzijn zijn?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Bestaanszekerheid: dat de overheid zorgt voor het welzijn van haar inwoners.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de overheid zorgt voor goede gezondheidszorg.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3"/>
              </a:rPr>
              <a:t>Eigen verantwoordelijkheid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: als mensen zelf voor hun welzijn moeten zorgen.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mensen die meer verdienen moeten meer belasting betalen.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Welzijnsdilemma in de praktijk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Planeconomie: een systeem waarin de overheid de economie beheert en daar allemaal plannen voor maakt.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Extreem-links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  <a:hlinkClick r:id="rId3"/>
              </a:rPr>
              <a:t>Zijderoute van China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 of 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  <a:hlinkClick r:id="rId4"/>
              </a:rPr>
              <a:t>eten in Noord-Korea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Nachtwakersstaat: een systeem waarbij de overheid alleen voor het leger en de politie zorgt en de mensen zelf verantwoordelijkheid hebben.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 err="1">
                <a:latin typeface="Raleway"/>
                <a:ea typeface="Raleway"/>
                <a:cs typeface="Raleway"/>
                <a:sym typeface="Raleway"/>
              </a:rPr>
              <a:t>Extreem-rechts</a:t>
            </a: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78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Welzijnsdilemma in de praktijk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</a:rPr>
              <a:t>:</a:t>
            </a: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</a:endParaRPr>
          </a:p>
          <a:p>
            <a:r>
              <a:rPr lang="nl-NL" dirty="0">
                <a:latin typeface="Raleway" panose="020B0003030101060003" pitchFamily="34" charset="0"/>
                <a:hlinkClick r:id="rId4"/>
              </a:rPr>
              <a:t>Extra materiaal op maatschappij-leer.</a:t>
            </a:r>
            <a:r>
              <a:rPr lang="nl-NL" dirty="0">
                <a:latin typeface="Raleway" panose="020B0003030101060003" pitchFamily="34" charset="0"/>
                <a:hlinkClick r:id="rId4"/>
              </a:rPr>
              <a:t>nl</a:t>
            </a:r>
            <a:endParaRPr lang="nl-NL" dirty="0">
              <a:latin typeface="Raleway" panose="020B00030301010600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sz="1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7" name="Afbeelding 6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C4B107CD-B7E9-7E40-947E-AF13D2DA44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588" y="1770127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5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Welzijnsdilemma in Nederland</a:t>
            </a: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Solidariteit: dat mensen voor zichzelf moeten zorgen, maar dat de overheid helpt als dat nodig is.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een aanvullende beurs voor als je student bent.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Verzorgingsstaat: een samenleving waarin de overheid zorgt dat alle mensen in hun basisbehoeften kunnen voorzien.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door een uitkering als je werkloos bent. Hierdoor kan je toch eten kopen.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sz="24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Participatiesamenleving: een samenleving waarin burgers meer verantwoordelijkheid nemen voor elkaars welzijn. De overheid ondersteunt hen daarbij.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sz="24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sz="2400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15" name="Google Shape;115;p5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Welzijnsdilemma in Nederland</a:t>
            </a:r>
            <a:endParaRPr dirty="0"/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ijdelijke aanduiding voor inhoud 3">
            <a:extLst>
              <a:ext uri="{FF2B5EF4-FFF2-40B4-BE49-F238E27FC236}">
                <a16:creationId xmlns:a16="http://schemas.microsoft.com/office/drawing/2014/main" id="{10C96140-AC58-DE42-8990-35E5121C5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701151"/>
              </p:ext>
            </p:extLst>
          </p:nvPr>
        </p:nvGraphicFramePr>
        <p:xfrm>
          <a:off x="156000" y="2080806"/>
          <a:ext cx="11880000" cy="1798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1440814375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172509626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4228071418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1989462403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956191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Artikel 19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Artikel 20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Artikel 21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Artikel 22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Artikel 23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0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Zorg voor baan en veilig 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Zorg voor armen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Zorg voor woonomgeving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Zorg voor gezondheid en huizen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Zorg voor onderwijs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122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  <a:hlinkClick r:id="rId4"/>
                        </a:rPr>
                        <a:t>Uitleg</a:t>
                      </a:r>
                      <a:endParaRPr lang="nl-NL" sz="2000" dirty="0">
                        <a:latin typeface="Raleway" panose="020B05030301010600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  <a:hlinkClick r:id="rId5"/>
                        </a:rPr>
                        <a:t>Uitleg</a:t>
                      </a:r>
                      <a:endParaRPr lang="nl-NL" sz="2000" dirty="0">
                        <a:latin typeface="Raleway" panose="020B05030301010600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latin typeface="Raleway" panose="020B0503030101060003" pitchFamily="34" charset="77"/>
                          <a:hlinkClick r:id="rId6"/>
                        </a:rPr>
                        <a:t>Uitleg</a:t>
                      </a:r>
                      <a:endParaRPr lang="nl-NL" sz="2000" dirty="0">
                        <a:latin typeface="Raleway" panose="020B05030301010600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latin typeface="Raleway" panose="020B0503030101060003" pitchFamily="34" charset="77"/>
                          <a:hlinkClick r:id="rId7"/>
                        </a:rPr>
                        <a:t>Uitleg</a:t>
                      </a:r>
                      <a:endParaRPr lang="nl-NL" sz="2000" dirty="0">
                        <a:latin typeface="Raleway" panose="020B05030301010600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latin typeface="Raleway" panose="020B0503030101060003" pitchFamily="34" charset="77"/>
                          <a:hlinkClick r:id="rId8"/>
                        </a:rPr>
                        <a:t>Uitleg</a:t>
                      </a:r>
                      <a:endParaRPr lang="nl-NL" sz="2000" dirty="0">
                        <a:latin typeface="Raleway" panose="020B05030301010600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286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Welzijnsdilemma in Nederland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</a:rPr>
              <a:t>:</a:t>
            </a: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</a:endParaRPr>
          </a:p>
          <a:p>
            <a:r>
              <a:rPr lang="nl-NL" dirty="0">
                <a:latin typeface="Raleway" panose="020B0003030101060003" pitchFamily="34" charset="0"/>
                <a:hlinkClick r:id="rId4"/>
              </a:rPr>
              <a:t>Extra materiaal op maatschappij-leer.nl</a:t>
            </a:r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r>
              <a:rPr lang="nl-NL" dirty="0">
                <a:latin typeface="Raleway" panose="020B0003030101060003" pitchFamily="34" charset="0"/>
                <a:hlinkClick r:id="rId5"/>
              </a:rPr>
              <a:t>Quiz bij hoofdstuk 5</a:t>
            </a:r>
            <a:endParaRPr lang="nl-NL" dirty="0">
              <a:latin typeface="Raleway" panose="020B00030301010600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sz="1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7" name="Afbeelding 6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657D3B74-28F4-0248-9658-331783833A7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588" y="1770127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9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Doelen hoofdstuk 5</a:t>
            </a:r>
            <a:endParaRPr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61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Ik kan 5 basisbehoeften noemen als reden om te werken.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Ik kan 6 manieren noemen om een baan te vinden.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Ik kan uitleggen wat sociale ongelijkheid is.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Ik kan het verschil tussen een elitecultuur en een massacultuur uitleggen.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Ik kan uitleggen wat de maatschappelijke ladder is en hoe mensen kunnen dalen en stijgen op die ladder.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Ik kan uitleggen wat het verschil tussen positieverwering en positietoewijzing is.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Ik kan noemen wat het welzijnsdilemma is en welke waarden erbij horen.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Ik kan uitleggen dat Nederland in het verleden anders omging met het welzijnsdilemma dan nu.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Ik kan 2 landen noemen die anders omgaan met het welzijnsdilemma.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Ik kan 5 grondwetsartikelen noemen die passen bij het welzijnsdilemma. </a:t>
            </a:r>
          </a:p>
        </p:txBody>
      </p:sp>
      <p:pic>
        <p:nvPicPr>
          <p:cNvPr id="130" name="Google Shape;130;p7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 en werken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Basisbehoeften: elementen die mensen nodig hebben om gelukkig te leven.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genoeg drinkwater of een een groep vrienden.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Welzijn: hoeveel je van de basisbehoeften 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hebt of hebt gekregen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D0EC683-9E13-0F48-9FDB-24F2D1326B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692" y="3441120"/>
            <a:ext cx="3710802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 en werken</a:t>
            </a:r>
            <a:endParaRPr dirty="0"/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ijdelijke aanduiding voor inhoud 4">
            <a:extLst>
              <a:ext uri="{FF2B5EF4-FFF2-40B4-BE49-F238E27FC236}">
                <a16:creationId xmlns:a16="http://schemas.microsoft.com/office/drawing/2014/main" id="{13B59F04-4474-AF40-9893-661568021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697198"/>
              </p:ext>
            </p:extLst>
          </p:nvPr>
        </p:nvGraphicFramePr>
        <p:xfrm>
          <a:off x="696000" y="1920875"/>
          <a:ext cx="10800000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3999911281"/>
                    </a:ext>
                  </a:extLst>
                </a:gridCol>
                <a:gridCol w="5400000">
                  <a:extLst>
                    <a:ext uri="{9D8B030D-6E8A-4147-A177-3AD203B41FA5}">
                      <a16:colId xmlns:a16="http://schemas.microsoft.com/office/drawing/2014/main" val="326465303"/>
                    </a:ext>
                  </a:extLst>
                </a:gridCol>
              </a:tblGrid>
              <a:tr h="37152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Basisbehoeften van </a:t>
                      </a:r>
                      <a:r>
                        <a:rPr lang="nl-NL" sz="2000" dirty="0" err="1">
                          <a:latin typeface="Raleway" panose="020B0503030101060003" pitchFamily="34" charset="77"/>
                        </a:rPr>
                        <a:t>Maslov</a:t>
                      </a:r>
                      <a:endParaRPr lang="nl-NL" sz="2000" dirty="0">
                        <a:latin typeface="Raleway" panose="020B0503030101060003" pitchFamily="34" charset="77"/>
                      </a:endParaRPr>
                    </a:p>
                  </a:txBody>
                  <a:tcPr>
                    <a:solidFill>
                      <a:srgbClr val="68A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Reden om te werken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28228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Zelfontwikkeling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Als je werkt, kun je jezelf ontwikkelen en steeds beter worden in wat je doet.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988327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Waardering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Als je werkt, en je doet dat goed, krijg je waardering van andere mensen.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623079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Sociale contacten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Als je werkt, heb je contact met collega’s en soms met mensen buiten het bedrijf.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246162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Zekerheid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Als je werkt, kun je de huur van je huis betalen of je auto laten repareren als deze kapot gaat.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80950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Lichamelijke behoeften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Als je werkt, verdien je geld en kunt je eten, drinken en kleding kopen.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83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40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 en werken</a:t>
            </a:r>
            <a:endParaRPr dirty="0"/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8FEF555C-726C-214B-8638-CC4262087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094523"/>
              </p:ext>
            </p:extLst>
          </p:nvPr>
        </p:nvGraphicFramePr>
        <p:xfrm>
          <a:off x="696000" y="2408264"/>
          <a:ext cx="10800000" cy="249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957196397"/>
                    </a:ext>
                  </a:extLst>
                </a:gridCol>
                <a:gridCol w="5400000">
                  <a:extLst>
                    <a:ext uri="{9D8B030D-6E8A-4147-A177-3AD203B41FA5}">
                      <a16:colId xmlns:a16="http://schemas.microsoft.com/office/drawing/2014/main" val="3344283697"/>
                    </a:ext>
                  </a:extLst>
                </a:gridCol>
              </a:tblGrid>
              <a:tr h="188251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Basisbehoeften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Reden om te werken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271604"/>
                  </a:ext>
                </a:extLst>
              </a:tr>
              <a:tr h="64167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Relatie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Als je werkt, ga je met anderen om en anderen kunnen je waarderen.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775921"/>
                  </a:ext>
                </a:extLst>
              </a:tr>
              <a:tr h="64167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Autonomie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Als je werkt, wil je ook zelf bepalen hoe of wanneer je wat doet.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23484"/>
                  </a:ext>
                </a:extLst>
              </a:tr>
              <a:tr h="64167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Competentie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Als je werkt, doe je iets wat je kan en dat zorgt ervoor dat je het leuk(er) vindt.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38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28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 en werken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61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Op welke manier is </a:t>
            </a:r>
            <a:r>
              <a:rPr lang="nl-NL" dirty="0" err="1">
                <a:latin typeface="Raleway"/>
                <a:ea typeface="Raleway"/>
                <a:cs typeface="Raleway"/>
                <a:sym typeface="Raleway"/>
              </a:rPr>
              <a:t>Mourad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3"/>
              </a:rPr>
              <a:t>in dit filmpje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aan een baan gekomen?</a:t>
            </a:r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6171B686-321E-8945-9382-E81BA0F81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606803"/>
              </p:ext>
            </p:extLst>
          </p:nvPr>
        </p:nvGraphicFramePr>
        <p:xfrm>
          <a:off x="838200" y="1605495"/>
          <a:ext cx="10515600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6805137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35750956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Manieren om een baan te vinden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Uitleg</a:t>
                      </a:r>
                    </a:p>
                  </a:txBody>
                  <a:tcPr>
                    <a:solidFill>
                      <a:srgbClr val="68A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98367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Open sollicitatie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Zonder een vacature contact opnemen met een bedrijf.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2897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NL" sz="2000" dirty="0" err="1">
                          <a:latin typeface="Raleway" panose="020B0503030101060003" pitchFamily="34" charset="77"/>
                        </a:rPr>
                        <a:t>Social</a:t>
                      </a:r>
                      <a:r>
                        <a:rPr lang="nl-NL" sz="2000" dirty="0">
                          <a:latin typeface="Raleway" panose="020B0503030101060003" pitchFamily="34" charset="77"/>
                        </a:rPr>
                        <a:t>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Online je CV plaatsen of oproep op bijv. LinkedIn.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3936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Netwerken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'Via via’ een baan vinden.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86657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Advertenties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Bericht uit de krant of op het internet.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86763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latin typeface="Raleway" panose="020B0503030101060003" pitchFamily="34" charset="77"/>
                        </a:rPr>
                        <a:t>Uitzendbureau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Een bedrijf dat naar een baan zoekt voor jou.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13669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UWV </a:t>
                      </a:r>
                      <a:r>
                        <a:rPr lang="nl-NL" sz="2000" dirty="0" err="1">
                          <a:latin typeface="Raleway" panose="020B0503030101060003" pitchFamily="34" charset="77"/>
                        </a:rPr>
                        <a:t>WERKbedrijf</a:t>
                      </a:r>
                      <a:endParaRPr lang="nl-NL" sz="2000" dirty="0">
                        <a:latin typeface="Raleway" panose="020B05030301010600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Raleway" panose="020B0503030101060003" pitchFamily="34" charset="77"/>
                        </a:rPr>
                        <a:t>Instelling van de overheid die jou helpt zoeken naar een baan en je tips geeft.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50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6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 en werken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61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Verplicht solliciteren: als je werkloos bent, krijg je een WW-uitkering van de overheid. Je moet dan 4 keer per maand een sollicitatiebrief sturen.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In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3"/>
              </a:rPr>
              <a:t>dit filmpje van de VVD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wordt uitgelegd waarom ze vóór verplicht solliciteren zijn.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 dirty="0"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5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 en werken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  <a:ea typeface="+mj-ea"/>
                <a:cs typeface="+mj-cs"/>
              </a:rPr>
              <a:t>:</a:t>
            </a: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r>
              <a:rPr lang="nl-NL" dirty="0">
                <a:latin typeface="Raleway" panose="020B0003030101060003" pitchFamily="34" charset="0"/>
                <a:ea typeface="+mj-ea"/>
                <a:cs typeface="+mj-cs"/>
                <a:hlinkClick r:id="rId4"/>
              </a:rPr>
              <a:t>Extra materiaal op maatschappij-leer.nl</a:t>
            </a: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sz="1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8E5E366A-2197-324D-BDE5-BD8B01CCF9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918" y="1690688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1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 in Nederland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51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Sociale ongelijkheid: als verschillen tussen mensen gevolgen hebben voor de manier waarop zij behandeld of gewaardeerd worden.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Drie soorten ongelijkheid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Met welke soort ongelijkheid heeft het kunnen betalen van de bijlessen te maken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3"/>
              </a:rPr>
              <a:t>in dit filmpje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?</a:t>
            </a:r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2D7049D-2BD4-8C4C-BEE5-DC75E5926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57516"/>
              </p:ext>
            </p:extLst>
          </p:nvPr>
        </p:nvGraphicFramePr>
        <p:xfrm>
          <a:off x="696000" y="3011811"/>
          <a:ext cx="10800000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727879852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25350137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202851046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Raleway" panose="020B0503030101060003" pitchFamily="34" charset="77"/>
                        </a:rPr>
                        <a:t>Ongelijke verdeling van bezit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Raleway" panose="020B0503030101060003" pitchFamily="34" charset="77"/>
                        </a:rPr>
                        <a:t>Ongelijke verdeling van macht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Raleway" panose="020B0503030101060003" pitchFamily="34" charset="77"/>
                        </a:rPr>
                        <a:t>Ongelijke verdeling van aanzien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017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Raleway" panose="020B0503030101060003" pitchFamily="34" charset="77"/>
                        </a:rPr>
                        <a:t>Verschil in geld en de spullen die mensen hebben.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Raleway" panose="020B0503030101060003" pitchFamily="34" charset="77"/>
                        </a:rPr>
                        <a:t>Verschil tussen de invloed die mensen hebben.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Raleway" panose="020B0503030101060003" pitchFamily="34" charset="77"/>
                        </a:rPr>
                        <a:t>Verschil in de status die mensen hebben.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828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Raleway" panose="020B0503030101060003" pitchFamily="34" charset="77"/>
                        </a:rPr>
                        <a:t>Voorbeeld: geld op iemands bankrekening of een dure auto.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Raleway" panose="020B0503030101060003" pitchFamily="34" charset="77"/>
                        </a:rPr>
                        <a:t>Politici hebben dagelijks invloed, maar alle mensen mogen de 18 mogen 1 keer in de 4 jaar stemmen.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Raleway" panose="020B0503030101060003" pitchFamily="34" charset="77"/>
                        </a:rPr>
                        <a:t>Topsporters door hun sportkwaliteit of Willem-Alexander omdat hij koning 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8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4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Welzijn in Nederland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51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Elitecultuur: mensen met meer bezit, macht en aanzien.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vaker naar het museum of luxe vakanties.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Massacultuur: de groep mensen die wat minder hebben.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een goedkopere auto en minder vakanties.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1240</Words>
  <Application>Microsoft Office PowerPoint</Application>
  <PresentationFormat>Breedbeeld</PresentationFormat>
  <Paragraphs>221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Raleway</vt:lpstr>
      <vt:lpstr>Calibri</vt:lpstr>
      <vt:lpstr>Noto Sans Symbols</vt:lpstr>
      <vt:lpstr>Kantoorthema</vt:lpstr>
      <vt:lpstr>Hoofdstuk 5</vt:lpstr>
      <vt:lpstr>§ 5.1 Welzijn en werken</vt:lpstr>
      <vt:lpstr>§ 5.1 Welzijn en werken</vt:lpstr>
      <vt:lpstr>§ 5.1 Welzijn en werken</vt:lpstr>
      <vt:lpstr>§ 5.1 Welzijn en werken</vt:lpstr>
      <vt:lpstr>§ 5.1 Welzijn en werken</vt:lpstr>
      <vt:lpstr>§ 5.1 Welzijn en werken</vt:lpstr>
      <vt:lpstr>§ 5.2 Welzijn in Nederland</vt:lpstr>
      <vt:lpstr>§ 5.2 Welzijn in Nederland</vt:lpstr>
      <vt:lpstr>§ 5.2 Welzijn in Nederland</vt:lpstr>
      <vt:lpstr>§ 5.2 Welzijn in Nederland</vt:lpstr>
      <vt:lpstr>§ 5.2 Welzijn in Nederland</vt:lpstr>
      <vt:lpstr>§ 5.3 Welzijnsdilemma in de praktijk</vt:lpstr>
      <vt:lpstr>§ 5.3 Welzijnsdilemma in de praktijk</vt:lpstr>
      <vt:lpstr>§ 5.3 Welzijnsdilemma in de praktijk</vt:lpstr>
      <vt:lpstr>§ 5.4 Welzijnsdilemma in Nederland</vt:lpstr>
      <vt:lpstr>§ 5.4 Welzijnsdilemma in Nederland</vt:lpstr>
      <vt:lpstr>§ 5.4 Welzijnsdilemma in Nederland</vt:lpstr>
      <vt:lpstr>Doelen hoofdstuk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5</dc:title>
  <dc:creator>Rachel Stoffelsen</dc:creator>
  <cp:lastModifiedBy>Rosalie van der Stege</cp:lastModifiedBy>
  <cp:revision>16</cp:revision>
  <dcterms:created xsi:type="dcterms:W3CDTF">2020-05-14T09:28:22Z</dcterms:created>
  <dcterms:modified xsi:type="dcterms:W3CDTF">2020-08-27T10:58:16Z</dcterms:modified>
</cp:coreProperties>
</file>