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7" r:id="rId5"/>
    <p:sldId id="259" r:id="rId6"/>
    <p:sldId id="284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85" r:id="rId15"/>
    <p:sldId id="266" r:id="rId16"/>
    <p:sldId id="267" r:id="rId17"/>
    <p:sldId id="268" r:id="rId18"/>
    <p:sldId id="269" r:id="rId19"/>
    <p:sldId id="270" r:id="rId20"/>
    <p:sldId id="279" r:id="rId21"/>
    <p:sldId id="280" r:id="rId22"/>
    <p:sldId id="286" r:id="rId23"/>
    <p:sldId id="271" r:id="rId24"/>
    <p:sldId id="272" r:id="rId25"/>
    <p:sldId id="281" r:id="rId26"/>
    <p:sldId id="273" r:id="rId27"/>
    <p:sldId id="282" r:id="rId28"/>
    <p:sldId id="274" r:id="rId29"/>
    <p:sldId id="283" r:id="rId30"/>
    <p:sldId id="287" r:id="rId31"/>
    <p:sldId id="275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P7+nnLCr4fBeYhw0OAnvnSeA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8C5039-7E03-40A9-BE22-2B232A721C47}">
  <a:tblStyle styleId="{8B8C5039-7E03-40A9-BE22-2B232A721C4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9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719"/>
  </p:normalViewPr>
  <p:slideViewPr>
    <p:cSldViewPr snapToGrid="0" snapToObjects="1">
      <p:cViewPr varScale="1">
        <p:scale>
          <a:sx n="81" d="100"/>
          <a:sy n="81" d="100"/>
        </p:scale>
        <p:origin x="50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61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93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388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083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885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685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201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15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964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91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AC7F-3385-CA4E-B5CB-9A6CD8683A3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83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337853-rechter-handhaaft-verbod-op-coronaprotest-malieveld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f27o3IIeo&amp;feature=emb_log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8yKZUWgfIE&amp;t=1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maatschappij-leer.nl/vmbo/vmbo-h02/2strijddeb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fP2aZasEU&amp;t=2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maatschappij-leer.nl/vmbo/vmbo-h02/3linksrecht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7hSb9Qc9-k&amp;feature=emb_lo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fHjMWJW_Sw0&amp;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maatschappij-leer.nl/vmbo/vmbo-h02/quizh02/" TargetMode="External"/><Relationship Id="rId4" Type="http://schemas.openxmlformats.org/officeDocument/2006/relationships/hyperlink" Target="http://maatschappij-leer.nl/vmbo/vmbo-h02/4politiekepartijenvmbo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bKafN3Ch8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lRP4c03EM&amp;t=1s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maatschappij-leer.nl/vmbo/vmbo-h02/1maatschproblem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297067-gewonde-bij-aanslag-moskee-oslo-dode-vrouw-gevonden-in-huis-dade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nos.nl/artikel/2332830-funx-dj-stopte-met-ramadan-late-night-niet-alleen-ik-werd-met-dood-bedreig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53&amp;v=Ipuknkz8_rs&amp;feature=emb_log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3738880" y="3007360"/>
            <a:ext cx="4714240" cy="110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aleway"/>
              <a:buNone/>
            </a:pPr>
            <a:r>
              <a:rPr lang="nl-NL" sz="5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Hoofdstuk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2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>
            <a:off x="3448919" y="4134419"/>
            <a:ext cx="5294162" cy="6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nl-NL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keuzes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Een debat kan heel lang duren. 2 oplossingen: </a:t>
            </a:r>
          </a:p>
          <a:p>
            <a:pPr marL="3429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meerderheidsregel: er wordt gestemd aan het eind van een debat. De meerderheid bepaalt wat er gebeurt.</a:t>
            </a:r>
          </a:p>
          <a:p>
            <a:pPr marL="3429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342900" lvl="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Rechter: een rechter neemt de beslissing als 2 partijen er samen niet uitkomen. 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&gt; Voorbeeld van oplossing: ‘Rechter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  <a:hlinkClick r:id="rId3"/>
              </a:rPr>
              <a:t>verbiedt demonstratie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’ 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8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Er zit nog van alles tussen strijd en debat in.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 de botsingenladder staan manieren waarop mensen maatschappelijke problemen willen oplossen.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Mensen bovenaan de ladder zijn extreem.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Is er in </a:t>
            </a:r>
            <a:r>
              <a:rPr lang="nl-NL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dit filmpje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 sprake van strijd of debat?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2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9;p2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7F3304B-FA77-C648-831E-77F5F6C296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61599" y="2918691"/>
            <a:ext cx="1610875" cy="343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b="1" dirty="0">
                <a:latin typeface="Raleway"/>
                <a:ea typeface="Raleway"/>
                <a:cs typeface="Raleway"/>
                <a:sym typeface="Raleway"/>
              </a:rPr>
              <a:t>Geen geweld: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Overleg: in Tweede Kamer of tussen vakbonden.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Staken: leraren die een dag niet lesgeven.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Geweldloos verzet: mensen maken zich vast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    aan een boom of sluiten zichzelf op in een gebouw.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 descr="Afbeelding met schermafbeelding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4072" y="1825625"/>
            <a:ext cx="1814512" cy="3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b="1" dirty="0">
                <a:latin typeface="Raleway"/>
                <a:ea typeface="Raleway"/>
                <a:cs typeface="Raleway"/>
                <a:sym typeface="Raleway"/>
              </a:rPr>
              <a:t>Wel geweld: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Gijzeling: iemand gevangen houden voor losgeld.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Aanslag: de tramaanslag in Utrecht.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Terrorisme: IS en Jihad strijders.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Oorlog: Eerste en Tweede Wereldoorlogen.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4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 descr="Afbeelding met schermafbeelding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4072" y="1825625"/>
            <a:ext cx="1814512" cy="3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</a:rPr>
              <a:t>:</a:t>
            </a: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6296FE6E-40A4-FE4C-BD08-43CE75BFC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882" y="1708042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Mensbeeld: beeld dat je hebt van het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gedrag van mensen.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- - &gt; soort bril waarmee je naar de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samenleving kijkt.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Een mensbeeld kan links of rechts zijn.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5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Afbeelding met persoon, gebouw, zitten, groep&#10;&#10;Automatisch gegenereerde beschrijvi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275" y="1690687"/>
            <a:ext cx="3791489" cy="285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 dirty="0"/>
          </a:p>
        </p:txBody>
      </p:sp>
      <p:sp>
        <p:nvSpPr>
          <p:cNvPr id="184" name="Google Shape;184;p2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oogle Shape;193;p27">
            <a:extLst>
              <a:ext uri="{FF2B5EF4-FFF2-40B4-BE49-F238E27FC236}">
                <a16:creationId xmlns:a16="http://schemas.microsoft.com/office/drawing/2014/main" id="{99E2C8F8-C532-9843-899A-31E5E21AD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927054"/>
              </p:ext>
            </p:extLst>
          </p:nvPr>
        </p:nvGraphicFramePr>
        <p:xfrm>
          <a:off x="838199" y="1856971"/>
          <a:ext cx="10649608" cy="3124931"/>
        </p:xfrm>
        <a:graphic>
          <a:graphicData uri="http://schemas.openxmlformats.org/drawingml/2006/table">
            <a:tbl>
              <a:tblPr firstRow="1" bandRow="1">
                <a:noFill/>
                <a:tableStyleId>{8B8C5039-7E03-40A9-BE22-2B232A721C47}</a:tableStyleId>
              </a:tblPr>
              <a:tblGrid>
                <a:gridCol w="532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>
                          <a:solidFill>
                            <a:schemeClr val="dk1"/>
                          </a:solidFill>
                        </a:rPr>
                        <a:t>Links mensbeeld</a:t>
                      </a:r>
                      <a:endParaRPr dirty="0"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solidFill>
                            <a:schemeClr val="dk1"/>
                          </a:solidFill>
                        </a:rPr>
                        <a:t>Rechts mensbeeld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5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iedereen kan ongeveer evenveel bereiken in het leven.</a:t>
                      </a:r>
                      <a:endParaRPr lang="nl-NL" sz="1800" dirty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nl-NL" sz="1800" dirty="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mensen zijn verschillend en de een heeft meer talent dan de ander</a:t>
                      </a:r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2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iedereen moet evenveel kansen krijgen</a:t>
                      </a:r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mensen maken eigen keuzes en hier moet de overheid niets aan doen</a:t>
                      </a:r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5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 overheid moet iedereen helpen die niet voor zichzelf kan zorgen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nl-NL" sz="1800" dirty="0"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8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verschillen in rijkdom mogen er zijn.</a:t>
                      </a:r>
                      <a:endParaRPr lang="nl-NL" sz="1800" dirty="0"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7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p27"/>
          <p:cNvGraphicFramePr/>
          <p:nvPr/>
        </p:nvGraphicFramePr>
        <p:xfrm>
          <a:off x="838200" y="2013680"/>
          <a:ext cx="10515600" cy="2250845"/>
        </p:xfrm>
        <a:graphic>
          <a:graphicData uri="http://schemas.openxmlformats.org/drawingml/2006/table">
            <a:tbl>
              <a:tblPr firstRow="1" bandRow="1">
                <a:noFill/>
                <a:tableStyleId>{8B8C5039-7E03-40A9-BE22-2B232A721C47}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solidFill>
                            <a:schemeClr val="dk1"/>
                          </a:solidFill>
                        </a:rPr>
                        <a:t>Links mensbeeld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solidFill>
                            <a:schemeClr val="dk1"/>
                          </a:solidFill>
                        </a:rPr>
                        <a:t>Rechts mensbeeld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/>
                        <a:t>Waarde: gelijkheid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/>
                        <a:t>Waarde: (economische) vrijheid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/>
                        <a:t>Gelijke talenten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/>
                        <a:t>Ongelijke talenten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/>
                        <a:t>Gelijke kansen</a:t>
                      </a:r>
                      <a:endParaRPr dirty="0"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/>
                        <a:t>Ongelijke kansen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/>
                        <a:t>Mensen zijn goed en sociaal van nature</a:t>
                      </a:r>
                      <a:endParaRPr dirty="0"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/>
                        <a:t>Mensen zijn gericht op eigen belang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/>
                        <a:t>Grote rol van de overheid</a:t>
                      </a:r>
                      <a:endParaRPr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/>
                        <a:t>Kleine rol van de overheid</a:t>
                      </a:r>
                      <a:endParaRPr dirty="0"/>
                    </a:p>
                  </a:txBody>
                  <a:tcPr marL="91450" marR="91450" marT="45700" marB="457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" name="Google Shape;194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4399516"/>
            <a:ext cx="3541096" cy="1912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 descr="Afbeelding met fles, teken, vrachtwagen, mensen&#10;&#10;Automatisch gegenereerde beschrijvi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5509" y="4441347"/>
            <a:ext cx="2138292" cy="187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Veel mensen zijn niet helemaal links of rechts, maar bevinden zich ergens tussenin.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Links-rechts-balk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8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28"/>
          <p:cNvGraphicFramePr/>
          <p:nvPr>
            <p:extLst>
              <p:ext uri="{D42A27DB-BD31-4B8C-83A1-F6EECF244321}">
                <p14:modId xmlns:p14="http://schemas.microsoft.com/office/powerpoint/2010/main" val="953531980"/>
              </p:ext>
            </p:extLst>
          </p:nvPr>
        </p:nvGraphicFramePr>
        <p:xfrm>
          <a:off x="838200" y="3657496"/>
          <a:ext cx="10515625" cy="2564925"/>
        </p:xfrm>
        <a:graphic>
          <a:graphicData uri="http://schemas.openxmlformats.org/drawingml/2006/table">
            <a:tbl>
              <a:tblPr firstRow="1" bandRow="1">
                <a:noFill/>
                <a:tableStyleId>{8B8C5039-7E03-40A9-BE22-2B232A721C47}</a:tableStyleId>
              </a:tblPr>
              <a:tblGrid>
                <a:gridCol w="191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2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Extreem-links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Links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>
                          <a:latin typeface="Raleway" panose="020B0503030101060003" pitchFamily="34" charset="77"/>
                        </a:rPr>
                        <a:t>Midden</a:t>
                      </a:r>
                      <a:endParaRPr dirty="0"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Rechts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Extreem-rechts</a:t>
                      </a:r>
                      <a:endParaRPr sz="1800" u="none" strike="noStrike" cap="none"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A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>
                          <a:latin typeface="Raleway" panose="020B0503030101060003" pitchFamily="34" charset="77"/>
                        </a:rPr>
                        <a:t>Gelijkheid door geweld/strijd</a:t>
                      </a:r>
                      <a:endParaRPr dirty="0"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Gelijkheid door debat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Linkse  en rechtse ideeën</a:t>
                      </a:r>
                      <a:endParaRPr>
                        <a:latin typeface="Raleway" panose="020B0503030101060003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Debat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Vrijheid door debat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Strijd voor eigen volk/cultuur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Voorbeeld:</a:t>
                      </a:r>
                      <a:endParaRPr>
                        <a:latin typeface="Raleway" panose="020B0503030101060003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Communisme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Voorbeeld: </a:t>
                      </a:r>
                      <a:endParaRPr>
                        <a:latin typeface="Raleway" panose="020B0503030101060003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PvdA, SP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Voorbeeld: </a:t>
                      </a:r>
                      <a:endParaRPr>
                        <a:latin typeface="Raleway" panose="020B0503030101060003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CDA, D66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Voorbeeld:</a:t>
                      </a:r>
                      <a:endParaRPr>
                        <a:latin typeface="Raleway" panose="020B0503030101060003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>
                          <a:latin typeface="Raleway" panose="020B0503030101060003" pitchFamily="34" charset="77"/>
                        </a:rPr>
                        <a:t>VVD, PVV, SGP</a:t>
                      </a:r>
                      <a:endParaRPr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>
                          <a:latin typeface="Raleway" panose="020B0503030101060003" pitchFamily="34" charset="77"/>
                        </a:rPr>
                        <a:t>Voorbeeld:</a:t>
                      </a:r>
                      <a:endParaRPr dirty="0">
                        <a:latin typeface="Raleway" panose="020B0503030101060003" pitchFamily="34" charset="77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 u="none" strike="noStrike" cap="none" dirty="0">
                          <a:latin typeface="Raleway" panose="020B0503030101060003" pitchFamily="34" charset="77"/>
                        </a:rPr>
                        <a:t>Nazisme (Hitler)</a:t>
                      </a:r>
                      <a:endParaRPr dirty="0">
                        <a:latin typeface="Raleway" panose="020B0503030101060003" pitchFamily="34" charset="77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 dirty="0"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Politieke partij: groep mensen die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veel dezelfde waarden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belangrijk vindt.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Politieke partijen debatteren</a:t>
            </a:r>
            <a:r>
              <a:rPr lang="nl-NL" dirty="0">
                <a:ea typeface="Raleway"/>
              </a:rPr>
              <a:t>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over maatschappelijke problemen.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Politieke partijen zitten in de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Tweede Kamer.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9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 descr="Afbeelding met buiten, gebouw, teken, straat&#10;&#10;Automatisch gegenereerde beschrijvi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265" y="1690688"/>
            <a:ext cx="4744125" cy="3004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 dirty="0"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Een maatschappelijk probleem heeft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3 kenmerken: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Veel actoren;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Verschillende waarden en belangen;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overheid is nodig om het probleem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op te lossen.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 descr="Afbeelding met persoon, gebouw, mensen, staand&#10;&#10;Automatisch gegenereerde beschrijvi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6731" y="1825625"/>
            <a:ext cx="3108700" cy="46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13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Soms worden politieke partijen ingedeeld in progressief of conservatief. 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Progressief: vooruitstrevend, vernieuwend, op verandering gericht, maar niet terug naar vroeger. </a:t>
            </a:r>
          </a:p>
          <a:p>
            <a:pPr marL="495300">
              <a:spcBef>
                <a:spcPts val="0"/>
              </a:spcBef>
              <a:buSzPts val="24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Conservatief: behoudend, traditioneel, weinig verandering willen of juist terug naar vroeger wensend. </a:t>
            </a: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0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1013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Ideologie: groep ideeën over de samenleving. Deze ideeën horen bij elkaar omdat ze bij dezelfde mensbeelden horen. </a:t>
            </a:r>
          </a:p>
          <a:p>
            <a:pPr marL="495300">
              <a:spcBef>
                <a:spcPts val="0"/>
              </a:spcBef>
              <a:buSzPts val="24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Bij een rechtse ideologie gaan deze ideeën vaak over vrijheid.</a:t>
            </a:r>
          </a:p>
          <a:p>
            <a:pPr marL="495300">
              <a:spcBef>
                <a:spcPts val="0"/>
              </a:spcBef>
              <a:buSzPts val="24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Bij een linkse ideologie gaan deze ideeën vaak over gelijkheid.</a:t>
            </a:r>
          </a:p>
          <a:p>
            <a:pPr marL="152400" indent="0">
              <a:spcBef>
                <a:spcPts val="0"/>
              </a:spcBef>
              <a:buSzPts val="24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40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Links of rechts? 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</a:rPr>
              <a:t>:</a:t>
            </a: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4"/>
              </a:rPr>
              <a:t>Extra materiaal op maatschappij-leer.</a:t>
            </a:r>
            <a:r>
              <a:rPr lang="nl-NL" dirty="0">
                <a:latin typeface="Raleway" panose="020B0003030101060003" pitchFamily="34" charset="0"/>
                <a:hlinkClick r:id="rId4"/>
              </a:rPr>
              <a:t>nl</a:t>
            </a:r>
            <a:endParaRPr lang="nl-NL" dirty="0">
              <a:latin typeface="Raleway" panose="020B00030301010600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EFA7E4D6-F5FF-044D-B426-12DDAE98F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400" y="1690688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Linkse partijen: </a:t>
            </a: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SP: economische gelijkheid is belangrijk. Inkomens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tussen arm en rijk moeten gelijker worden;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PvdD: gelijkheid tussen mens en dier;</a:t>
            </a:r>
          </a:p>
          <a:p>
            <a:pPr lvl="0" indent="-457200">
              <a:spcBef>
                <a:spcPts val="0"/>
              </a:spcBef>
              <a:buSzPts val="2800"/>
            </a:pP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DENK: mensen met een andere cultuur dan de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Nederlandse moeten gelijk behandeld worden.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Diversiteit is een belangrijke waarde;</a:t>
            </a:r>
            <a:endParaRPr lang="nl-NL" dirty="0"/>
          </a:p>
          <a:p>
            <a:pPr marL="228600" lvl="0" indent="-76200">
              <a:buSzPts val="24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0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 descr="Afbeelding met tekening&#10;&#10;Automatisch gegenereerde beschrijvi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7628" y="1690688"/>
            <a:ext cx="1173162" cy="116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4928" y="3016251"/>
            <a:ext cx="1185862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 descr="Afbeelding met teken, tekening, stoppen&#10;&#10;Automatisch gegenereerde beschrijv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7628" y="4325938"/>
            <a:ext cx="1200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Linkse partijen: </a:t>
            </a: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GroenLinks: milieu en duurzaamheid zijn belangrijk.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Ook komt de partij op voor gelijke rechten (diversiteit);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50PLUS: zet zich in voor de belangen van ouderen;</a:t>
            </a:r>
          </a:p>
          <a:p>
            <a:pPr lvl="0" indent="-457200">
              <a:spcBef>
                <a:spcPts val="0"/>
              </a:spcBef>
              <a:buSzPts val="2800"/>
            </a:pP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PvdA: solidariteit is belangrijk. Mensen moeten zoveel mogelijk meedoen in de samenleving.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Wanneer dit niet lukt, helpt de overheid door bijv. te zorgen voor banen.</a:t>
            </a:r>
            <a:endParaRPr lang="nl-NL" dirty="0"/>
          </a:p>
          <a:p>
            <a:pPr marL="228600" lvl="0" indent="-76200">
              <a:buSzPts val="2400"/>
              <a:buNone/>
            </a:pP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1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1187" y="1690688"/>
            <a:ext cx="1165225" cy="11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 descr="Afbeelding met zitten, tekening, teken&#10;&#10;Automatisch gegenereerde beschrijvi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3250" y="3167618"/>
            <a:ext cx="1173162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 descr="Afbeelding met tekening&#10;&#10;Automatisch gegenereerde beschrijvi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3250" y="4614855"/>
            <a:ext cx="1173162" cy="116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Socialistisch of sociaaldemocratisch: 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Ideologieën die horen bij een links mensbeeld.</a:t>
            </a:r>
          </a:p>
          <a:p>
            <a:pPr indent="-4572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overheid moet een belangrijke rol spelen om verschillen tussen mensen te verminderen. </a:t>
            </a:r>
          </a:p>
          <a:p>
            <a:pPr indent="-4572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Mensen moeten veel kansen krijgen. Goed onderwijs is belangrijk. 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2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Midden partijen: </a:t>
            </a: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ChristenUnie: naastenliefde en godsdienstvrijheid.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Mensen moeten naar elkaar omkijken en de overheid 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helpt zwakkeren;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D66: persoonlijke vrijheid is belangrijk. Mensen mogen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zoveel mogelijk meebeslissen en moeten zich kunnen</a:t>
            </a:r>
            <a:br>
              <a:rPr lang="nl-NL" dirty="0">
                <a:ea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ontwikkelen;       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nl-NL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CDA: mensen zijn samen verantwoordelijk voor de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samenleving.</a:t>
            </a:r>
            <a:endParaRPr lang="nl-NL"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2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856" y="1825625"/>
            <a:ext cx="1131888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856" y="3567433"/>
            <a:ext cx="1144588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856" y="5222072"/>
            <a:ext cx="1144588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Liberalisme: 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Ideologie die hoort bij het midden. 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Mensen moeten de vrijheid krijgen om hun eigen keuzes te maken.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D66 is links-liberaal, VVD is rechts-liberaal. </a:t>
            </a:r>
          </a:p>
          <a:p>
            <a:pPr marL="495300">
              <a:spcBef>
                <a:spcPts val="0"/>
              </a:spcBef>
              <a:buSzPts val="24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152400" indent="0">
              <a:spcBef>
                <a:spcPts val="0"/>
              </a:spcBef>
              <a:buSzPts val="2400"/>
              <a:buNone/>
            </a:pPr>
            <a:r>
              <a:rPr lang="nl-NL" dirty="0" err="1">
                <a:latin typeface="Raleway"/>
                <a:ea typeface="Raleway"/>
                <a:cs typeface="Raleway"/>
                <a:sym typeface="Raleway"/>
              </a:rPr>
              <a:t>Christen-democratie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: 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Ideologie die hoort bij het midden. 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Geloof en de bijbel zijn belangrijk. </a:t>
            </a:r>
          </a:p>
          <a:p>
            <a:pPr marL="495300">
              <a:spcBef>
                <a:spcPts val="0"/>
              </a:spcBef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Soms meer nadruk op naastenliefde (CU), soms meer nadruk op eigen verantwoordelijkheid (CDA). 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9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78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Rechtse partijen: </a:t>
            </a:r>
            <a:endParaRPr lang="nl-NL" dirty="0"/>
          </a:p>
          <a:p>
            <a:pPr lvl="0" indent="-4572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VVD: vrijheid en eigen verantwoordelijkheid zijn belangrijk. Weinig regels voor bedrijven, zodat ondernemers winst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kunnen maken;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2800"/>
              <a:buNone/>
            </a:pPr>
            <a:endParaRPr lang="nl-NL" dirty="0"/>
          </a:p>
          <a:p>
            <a:pPr lvl="0" indent="-4572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SGP: komt op voor de Nederlandse christelijke cultuur en wil zondag als rustdag. Bijbel als basis;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2800"/>
              <a:buNone/>
            </a:pPr>
            <a:endParaRPr lang="nl-NL" dirty="0"/>
          </a:p>
          <a:p>
            <a:pPr lvl="0" indent="-4572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FVD: behouden van Nederlandse cultuur en minder</a:t>
            </a:r>
            <a:r>
              <a:rPr lang="nl-NL" dirty="0">
                <a:ea typeface="Raleway"/>
              </a:rPr>
              <a:t> 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macht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voor Europa. Burgers moeten meer inspraak krijgen;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ts val="2800"/>
              <a:buNone/>
            </a:pPr>
            <a:endParaRPr lang="nl-NL" dirty="0"/>
          </a:p>
          <a:p>
            <a:pPr lvl="0" indent="-457200">
              <a:lnSpc>
                <a:spcPct val="80000"/>
              </a:lnSpc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PVV: vrijheid van meningsuiting is belangrijk. De Nederlandse cultuur moet behouden worden.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Zorgen om ‘islamisering’. </a:t>
            </a:r>
            <a:endParaRPr lang="nl-NL" dirty="0"/>
          </a:p>
        </p:txBody>
      </p:sp>
      <p:sp>
        <p:nvSpPr>
          <p:cNvPr id="253" name="Google Shape;253;p33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3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 descr="Afbeelding met tekst, teken&#10;&#10;Automatisch gegenereerde beschrijvi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28" y="1513920"/>
            <a:ext cx="1060450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 descr="Afbeelding met tekening&#10;&#10;Automatisch gegenereerde beschrijvi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28" y="2951575"/>
            <a:ext cx="1060450" cy="6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 descr="Afbeelding met tekening&#10;&#10;Automatisch gegenereerde beschrijvi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28" y="3825732"/>
            <a:ext cx="1060450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 descr="Afbeelding met vlag, mes, vlieger, vliegtuig&#10;&#10;Automatisch gegenereerde beschrijvi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28" y="5032726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Conservatisme: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Ideologie die hoort bij een rechts mensbeeld. 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overheid moet zich niet veel met bedrijven bemoeien. Economische vrijheid is belangrijk. 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Strenge normen en waarden. </a:t>
            </a:r>
          </a:p>
          <a:p>
            <a:pPr indent="-457200">
              <a:spcBef>
                <a:spcPts val="0"/>
              </a:spcBef>
              <a:buSzPts val="28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VVD hoort zowel bij het liberalisme als het conservatisme.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SGP hoort zowel bij de </a:t>
            </a:r>
            <a:r>
              <a:rPr lang="nl-NL" dirty="0" err="1">
                <a:latin typeface="Raleway"/>
                <a:ea typeface="Raleway"/>
                <a:cs typeface="Raleway"/>
                <a:sym typeface="Raleway"/>
              </a:rPr>
              <a:t>christen-democratie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als het conservatisme.  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1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2.1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Maatschappelijke botsing: keuzes van de ene actor botsen met keuzes van een andere actor.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Een botsing hoort bij een maatschappelijk probleem.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Voorbeeld: overgewicht, jeugdcriminaliteit.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Zie filmpje: </a:t>
            </a:r>
            <a:r>
              <a:rPr lang="nl-NL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Verslaafd aan Mc Donalds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4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Afbeelding met man, water, afstands-, speler&#10;&#10;Automatisch gegenereerde beschrijvi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3" y="3780220"/>
            <a:ext cx="2947001" cy="2575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Politieke partijen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</a:rPr>
              <a:t>:</a:t>
            </a: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5"/>
              </a:rPr>
              <a:t>Quiz over hoofdstuk 2</a:t>
            </a:r>
            <a:endParaRPr lang="nl-NL" dirty="0">
              <a:latin typeface="Raleway" panose="020B00030301010600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326A9E47-2771-AC4E-B5F0-11F075D50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918" y="1690688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68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Doelen hoofdstuk 2</a:t>
            </a:r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10901855" cy="470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de kenmerken van een maatschappelijk probleem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 noemen;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een AWB-schema maken;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uitleggen waarom de overheid maatschappelijke  </a:t>
            </a:r>
            <a:br>
              <a:rPr lang="nl-NL" dirty="0">
                <a:latin typeface="Raleway"/>
                <a:ea typeface="Raleway"/>
                <a:cs typeface="Raleway"/>
                <a:sym typeface="Raleway"/>
              </a:rPr>
            </a:b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 problemen kan oplossen;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het verschil uitleggen tussen strijd en debat;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uitleggen wat oplossingen zijn van een te lang debat;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uitleggen wat een botsingenladder is;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het verschil tussen links en rechts uitleggen;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het verschil tussen progressief en </a:t>
            </a:r>
            <a:r>
              <a:rPr lang="nl-NL">
                <a:latin typeface="Raleway"/>
                <a:ea typeface="Raleway"/>
                <a:cs typeface="Raleway"/>
                <a:sym typeface="Raleway"/>
              </a:rPr>
              <a:t>conservatief </a:t>
            </a:r>
            <a:br>
              <a:rPr lang="nl-NL">
                <a:latin typeface="Raleway"/>
                <a:ea typeface="Raleway"/>
                <a:cs typeface="Raleway"/>
                <a:sym typeface="Raleway"/>
              </a:rPr>
            </a:br>
            <a:r>
              <a:rPr lang="nl-NL">
                <a:latin typeface="Raleway"/>
                <a:ea typeface="Raleway"/>
                <a:cs typeface="Raleway"/>
                <a:sym typeface="Raleway"/>
              </a:rPr>
              <a:t>  uitleggen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;</a:t>
            </a:r>
          </a:p>
          <a:p>
            <a:pPr marL="228600" lvl="0" indent="-228600">
              <a:spcBef>
                <a:spcPts val="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politieke partijen koppelen aan links en rechts.</a:t>
            </a:r>
          </a:p>
        </p:txBody>
      </p:sp>
      <p:pic>
        <p:nvPicPr>
          <p:cNvPr id="265" name="Google Shape;265;p7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5967663" y="108284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Maatschappelijke driehoek: betrokken actoren bij een maatschappelijk probleem. </a:t>
            </a:r>
          </a:p>
          <a:p>
            <a:pPr marL="495300">
              <a:buSzPts val="2400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495300">
              <a:buSzPts val="24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Maatschappelijk middenveld: geheel van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groepen dat opkomt voor een waarde of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belang. Dit zijn actiegroepen of vakbonden. </a:t>
            </a: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Greenpeace of consumentenbond.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riehoek 1">
            <a:extLst>
              <a:ext uri="{FF2B5EF4-FFF2-40B4-BE49-F238E27FC236}">
                <a16:creationId xmlns:a16="http://schemas.microsoft.com/office/drawing/2014/main" id="{91650604-90B3-4D4A-B2F0-66532463E380}"/>
              </a:ext>
            </a:extLst>
          </p:cNvPr>
          <p:cNvSpPr/>
          <p:nvPr/>
        </p:nvSpPr>
        <p:spPr>
          <a:xfrm>
            <a:off x="7685313" y="3049921"/>
            <a:ext cx="4277481" cy="2501793"/>
          </a:xfrm>
          <a:prstGeom prst="triangle">
            <a:avLst/>
          </a:prstGeom>
          <a:solidFill>
            <a:srgbClr val="4FA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E91B3D-3BCA-FD49-A407-5AF51E33741B}"/>
              </a:ext>
            </a:extLst>
          </p:cNvPr>
          <p:cNvSpPr txBox="1"/>
          <p:nvPr/>
        </p:nvSpPr>
        <p:spPr>
          <a:xfrm>
            <a:off x="9230039" y="2604379"/>
            <a:ext cx="194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Overheid</a:t>
            </a:r>
            <a:endParaRPr lang="nl-NL" sz="2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3E4B6BA-9043-E84D-A626-BDE9F7C7FC2C}"/>
              </a:ext>
            </a:extLst>
          </p:cNvPr>
          <p:cNvSpPr txBox="1"/>
          <p:nvPr/>
        </p:nvSpPr>
        <p:spPr>
          <a:xfrm>
            <a:off x="10121851" y="5652998"/>
            <a:ext cx="2563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Raleway"/>
                <a:ea typeface="Raleway"/>
                <a:cs typeface="Raleway"/>
                <a:sym typeface="Raleway"/>
              </a:rPr>
              <a:t>Maatschappelijk middenveld</a:t>
            </a:r>
            <a:endParaRPr lang="nl-NL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CE4C00-EB0E-7C4A-A51D-70D66EFC596C}"/>
              </a:ext>
            </a:extLst>
          </p:cNvPr>
          <p:cNvSpPr txBox="1"/>
          <p:nvPr/>
        </p:nvSpPr>
        <p:spPr>
          <a:xfrm>
            <a:off x="7064550" y="5652998"/>
            <a:ext cx="194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Raleway"/>
                <a:sym typeface="Raleway"/>
              </a:rPr>
              <a:t>Markt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305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2.1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botsing tussen waarden en belangen kan in een AWB-schema gezet worden.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Raleway"/>
              <a:sym typeface="Raleway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/>
          <p:nvPr/>
        </p:nvSpPr>
        <p:spPr>
          <a:xfrm>
            <a:off x="2006760" y="3185867"/>
            <a:ext cx="2557462" cy="1814513"/>
          </a:xfrm>
          <a:prstGeom prst="roundRect">
            <a:avLst>
              <a:gd name="adj" fmla="val 16667"/>
            </a:avLst>
          </a:prstGeom>
          <a:solidFill>
            <a:srgbClr val="68A8B5"/>
          </a:solidFill>
          <a:ln w="9525" cap="flat" cmpd="sng">
            <a:solidFill>
              <a:srgbClr val="68A8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7627777" y="3182422"/>
            <a:ext cx="2557463" cy="1814513"/>
          </a:xfrm>
          <a:prstGeom prst="roundRect">
            <a:avLst>
              <a:gd name="adj" fmla="val 16667"/>
            </a:avLst>
          </a:prstGeom>
          <a:solidFill>
            <a:srgbClr val="68A8B5"/>
          </a:solidFill>
          <a:ln w="9525" cap="flat" cmpd="sng">
            <a:solidFill>
              <a:srgbClr val="68A8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5"/>
          <p:cNvCxnSpPr/>
          <p:nvPr/>
        </p:nvCxnSpPr>
        <p:spPr>
          <a:xfrm>
            <a:off x="5261769" y="4080386"/>
            <a:ext cx="1668462" cy="0"/>
          </a:xfrm>
          <a:prstGeom prst="straightConnector1">
            <a:avLst/>
          </a:prstGeom>
          <a:noFill/>
          <a:ln w="76200" cap="flat" cmpd="sng">
            <a:solidFill>
              <a:srgbClr val="68A8B5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5" name="Google Shape;115;p5"/>
          <p:cNvSpPr txBox="1"/>
          <p:nvPr/>
        </p:nvSpPr>
        <p:spPr>
          <a:xfrm>
            <a:off x="2340434" y="3489534"/>
            <a:ext cx="23161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A: actor 1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W: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B: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7869077" y="3489534"/>
            <a:ext cx="23161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A: actor 2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W: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B: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6FA48C5-B581-F140-9F2C-98CF01D2A678}"/>
              </a:ext>
            </a:extLst>
          </p:cNvPr>
          <p:cNvSpPr/>
          <p:nvPr/>
        </p:nvSpPr>
        <p:spPr>
          <a:xfrm>
            <a:off x="1117445" y="5445555"/>
            <a:ext cx="694613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SzPts val="2800"/>
            </a:pPr>
            <a:r>
              <a:rPr lang="nl-NL" sz="2800" dirty="0">
                <a:solidFill>
                  <a:schemeClr val="dk1"/>
                </a:solidFill>
                <a:latin typeface="Raleway"/>
                <a:sym typeface="Raleway"/>
              </a:rPr>
              <a:t>&gt; Zie filmpje: </a:t>
            </a:r>
            <a:r>
              <a:rPr lang="nl-NL" sz="2800" dirty="0">
                <a:solidFill>
                  <a:schemeClr val="dk1"/>
                </a:solidFill>
                <a:latin typeface="Raleway"/>
                <a:sym typeface="Raleway"/>
                <a:hlinkClick r:id="rId4"/>
              </a:rPr>
              <a:t>uitleg maken AWB-schema</a:t>
            </a:r>
            <a:endParaRPr lang="nl-NL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8FE65-62BE-41EE-9E96-BCDC6B5D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Maatschappelijke problemen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2F25E-C3C4-4161-A902-1F1F66C1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Raleway" panose="020B0003030101060003" pitchFamily="34" charset="0"/>
                <a:hlinkClick r:id="rId3"/>
              </a:rPr>
              <a:t>YouTube</a:t>
            </a:r>
            <a:r>
              <a:rPr lang="nl-NL" dirty="0">
                <a:latin typeface="Raleway" panose="020B0003030101060003" pitchFamily="34" charset="0"/>
              </a:rPr>
              <a:t>:</a:t>
            </a: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endParaRPr lang="nl-NL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nl-NL" dirty="0">
              <a:latin typeface="Raleway" panose="020B0003030101060003" pitchFamily="34" charset="0"/>
            </a:endParaRPr>
          </a:p>
          <a:p>
            <a:r>
              <a:rPr lang="nl-NL" dirty="0">
                <a:latin typeface="Raleway" panose="020B0003030101060003" pitchFamily="34" charset="0"/>
                <a:hlinkClick r:id="rId4"/>
              </a:rPr>
              <a:t>Extra materiaal op maatschappij-leer.nl</a:t>
            </a:r>
            <a:endParaRPr lang="nl-NL" dirty="0">
              <a:latin typeface="Raleway" panose="020B0003030101060003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26D8447-12D6-46B6-ABB7-6B6578BEC52E}"/>
              </a:ext>
            </a:extLst>
          </p:cNvPr>
          <p:cNvSpPr txBox="1"/>
          <p:nvPr/>
        </p:nvSpPr>
        <p:spPr>
          <a:xfrm>
            <a:off x="9193584" y="64886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Raleway" panose="020B0003030101060003" pitchFamily="34" charset="0"/>
              </a:rPr>
              <a:t>www.maatschappij-leer.nl</a:t>
            </a:r>
            <a:endParaRPr lang="nl-NL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Graphic 5" descr="Wereld">
            <a:extLst>
              <a:ext uri="{FF2B5EF4-FFF2-40B4-BE49-F238E27FC236}">
                <a16:creationId xmlns:a16="http://schemas.microsoft.com/office/drawing/2014/main" id="{EED9283A-B11C-470B-9B7C-1DF4B2D1B8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180" y="6534132"/>
            <a:ext cx="278404" cy="278404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2F867681-D6DB-7C40-B3A8-377E48783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918" y="1708618"/>
            <a:ext cx="45312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Actoren denken verschillend over de manier waarop een probleem opgelost moet worden.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Sommige actoren kiezen voor strijd, andere actoren kiezen voor debat.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" descr="Werel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Strijd: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Anderen overtuigen van eigen gelijk door middel van geweld.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Terroristen of extremisten kiezen voor strijd.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Strijden kan door mensen te vermoorden of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  een oorlog te voeren.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Voorbeelden van strijd: 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  <a:hlinkClick r:id="rId3"/>
              </a:rPr>
              <a:t>aanslag op moskee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, ‘</a:t>
            </a:r>
            <a:r>
              <a:rPr lang="nl-NL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FunX-dj stopt met Ramadan Late Night’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0" descr="Werel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2.2 </a:t>
            </a: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Strijd of debat?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meeste actoren in Nederland kiezen voor debat: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Actoren praten met elkaar over waarden en belangen en proberen elkaar te overtuigen met argumenten.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De gezamenlijke oplossing is een compromis. Dit is een akkoord waarbij alle actoren iets van hun waarden en belangen opgeven om hun doelen te bereiken.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&gt; Voorbeeld van debat: ‘</a:t>
            </a:r>
            <a:r>
              <a:rPr lang="nl-NL" sz="2400" dirty="0" err="1">
                <a:latin typeface="Raleway"/>
                <a:ea typeface="Raleway"/>
                <a:cs typeface="Raleway"/>
                <a:sym typeface="Raleway"/>
              </a:rPr>
              <a:t>Baudet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 over </a:t>
            </a:r>
            <a:r>
              <a:rPr lang="nl-NL" sz="24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stikstofcrisis</a:t>
            </a:r>
            <a:r>
              <a:rPr lang="nl-NL" sz="2400" dirty="0">
                <a:latin typeface="Raleway"/>
                <a:ea typeface="Raleway"/>
                <a:cs typeface="Raleway"/>
                <a:sym typeface="Raleway"/>
              </a:rPr>
              <a:t>’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1" descr="Werel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 met binnen, tafel, voedsel, heet&#10;&#10;Automatisch gegenereerde beschrijving">
            <a:extLst>
              <a:ext uri="{FF2B5EF4-FFF2-40B4-BE49-F238E27FC236}">
                <a16:creationId xmlns:a16="http://schemas.microsoft.com/office/drawing/2014/main" id="{EDCEE4E7-D857-7B4D-9621-9EEE066D10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118" y="4635409"/>
            <a:ext cx="2927260" cy="180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1622</Words>
  <Application>Microsoft Office PowerPoint</Application>
  <PresentationFormat>Breedbeeld</PresentationFormat>
  <Paragraphs>286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Raleway</vt:lpstr>
      <vt:lpstr>Calibri</vt:lpstr>
      <vt:lpstr>Noto Sans Symbols</vt:lpstr>
      <vt:lpstr>Kantoorthema</vt:lpstr>
      <vt:lpstr>Hoofdstuk 2</vt:lpstr>
      <vt:lpstr>§ 2.1 Maatschappelijke problemen</vt:lpstr>
      <vt:lpstr>§ 2.1 Maatschappelijke problemen</vt:lpstr>
      <vt:lpstr>§ 2.1 Maatschappelijke problemen</vt:lpstr>
      <vt:lpstr>§ 2.1 Maatschappelijke problemen</vt:lpstr>
      <vt:lpstr>§ 2.1 Maatschappelijke problemen</vt:lpstr>
      <vt:lpstr>§ 2.2 Strijd of debat?</vt:lpstr>
      <vt:lpstr>§ 2.2 Strijd of debat?</vt:lpstr>
      <vt:lpstr>§ 2.2 Strijd of debat?</vt:lpstr>
      <vt:lpstr>§ 2.2 Strijd of debat?</vt:lpstr>
      <vt:lpstr>§ 2.2 Strijd of debat?</vt:lpstr>
      <vt:lpstr>§ 2.2 Strijd of debat?</vt:lpstr>
      <vt:lpstr>§ 2.2 Strijd of debat?</vt:lpstr>
      <vt:lpstr>§ 2.2 Strijd of debat?</vt:lpstr>
      <vt:lpstr>§ 2.3 Links of rechts? </vt:lpstr>
      <vt:lpstr>§ 2.3 Links of rechts? </vt:lpstr>
      <vt:lpstr>§ 2.3 Links of rechts? </vt:lpstr>
      <vt:lpstr>§ 2.3 Links of rechts? </vt:lpstr>
      <vt:lpstr>§ 2.3 Links of rechts? </vt:lpstr>
      <vt:lpstr>§ 2.3 Links of rechts? </vt:lpstr>
      <vt:lpstr>§ 2.3 Links of rechts? </vt:lpstr>
      <vt:lpstr>§ 2.3 Links of rechts? </vt:lpstr>
      <vt:lpstr>§ 2.4 Politieke partijen</vt:lpstr>
      <vt:lpstr>§ 2.4 Politieke partijen</vt:lpstr>
      <vt:lpstr>§ 2.4 Politieke partijen</vt:lpstr>
      <vt:lpstr>§ 2.4 Politieke partijen</vt:lpstr>
      <vt:lpstr>§ 2.4 Politieke partijen</vt:lpstr>
      <vt:lpstr>§ 2.4 Politieke partijen</vt:lpstr>
      <vt:lpstr>§ 2.4 Politieke partijen</vt:lpstr>
      <vt:lpstr>§ 2.4 Politieke partijen</vt:lpstr>
      <vt:lpstr>Doelen hoofdstuk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Rachel Stoffelsen</dc:creator>
  <cp:lastModifiedBy>Rosalie van der Stege</cp:lastModifiedBy>
  <cp:revision>20</cp:revision>
  <dcterms:created xsi:type="dcterms:W3CDTF">2020-05-14T09:28:22Z</dcterms:created>
  <dcterms:modified xsi:type="dcterms:W3CDTF">2020-08-27T10:55:57Z</dcterms:modified>
</cp:coreProperties>
</file>