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80" r:id="rId6"/>
    <p:sldId id="261" r:id="rId7"/>
    <p:sldId id="263" r:id="rId8"/>
    <p:sldId id="281" r:id="rId9"/>
    <p:sldId id="264" r:id="rId10"/>
    <p:sldId id="282" r:id="rId11"/>
    <p:sldId id="265" r:id="rId12"/>
    <p:sldId id="266" r:id="rId13"/>
    <p:sldId id="283" r:id="rId14"/>
    <p:sldId id="262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aleway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5" roundtripDataSignature="AMtx7mgySozY8S/wUEb7vpeMA7MXieGl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A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/>
    <p:restoredTop sz="94694"/>
  </p:normalViewPr>
  <p:slideViewPr>
    <p:cSldViewPr snapToGrid="0" snapToObjects="1">
      <p:cViewPr varScale="1">
        <p:scale>
          <a:sx n="81" d="100"/>
          <a:sy n="81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AC7F-3385-CA4E-B5CB-9A6CD8683A3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3692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2404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nl-NL" dirty="0"/>
              <a:t>Onder de titels staan filmpjes die de wetten wat beter uitleggen.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4214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AC7F-3385-CA4E-B5CB-9A6CD8683A3C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4401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AC7F-3385-CA4E-B5CB-9A6CD8683A3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5944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6816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AC7F-3385-CA4E-B5CB-9A6CD8683A3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488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3142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CGZnCBzntI&amp;list=PLlMX_PjU_aa8KRpBXENY178PWCY3YtXSh&amp;index=13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hyperlink" Target="http://maatschappij-leer.nl/vmbo/vmbo-h04/3cultuurdilemma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time_continue=2&amp;v=bBaRXBbVvZY&amp;feature=emb_titl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aZIzAQaaJzY&amp;feature=emb_title" TargetMode="External"/><Relationship Id="rId5" Type="http://schemas.openxmlformats.org/officeDocument/2006/relationships/hyperlink" Target="https://www.youtube.com/watch?v=4x5_1c-wgDw&amp;feature=emb_title" TargetMode="External"/><Relationship Id="rId4" Type="http://schemas.openxmlformats.org/officeDocument/2006/relationships/hyperlink" Target="https://www.youtube.com/watch?v=6WzB1nP6hm8&amp;feature=emb_title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www.youtube.com/watch?v=d-gLbA0sEiQ&amp;list=PLlMX_PjU_aa8KRpBXENY178PWCY3YtXSh&amp;index=14" TargetMode="External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maatschappij-leer.nl/vmbo/vmbo-h04/bkquizh04/" TargetMode="External"/><Relationship Id="rId4" Type="http://schemas.openxmlformats.org/officeDocument/2006/relationships/hyperlink" Target="http://maatschappij-leer.nl/vmbo/vmbo-h04/4cultuurdilemmanl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fGSq1OhUd4&amp;feature=emb_titl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time_continue=1&amp;v=vkfukItffLE&amp;feature=emb_titl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BHbMr5neRo&amp;list=PLlMX_PjU_aa8KRpBXENY178PWCY3YtXSh&amp;index=11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hyperlink" Target="http://maatschappij-leer.nl/vmbo/vmbo-h04/1culturenmedi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B1ANpkNTm4&amp;feature=emb_titl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G4kkyfkcyE&amp;list=PLlMX_PjU_aa8KRpBXENY178PWCY3YtXSh&amp;index=12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hyperlink" Target="http://maatschappij-leer.nl/vmbo/vmbo-h04/2culturenn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ctrTitle"/>
          </p:nvPr>
        </p:nvSpPr>
        <p:spPr>
          <a:xfrm>
            <a:off x="3738880" y="3007360"/>
            <a:ext cx="4714240" cy="1105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Raleway"/>
              <a:buNone/>
            </a:pPr>
            <a:r>
              <a:rPr lang="nl-NL" sz="54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Hoofdstuk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4</a:t>
            </a:r>
            <a:endParaRPr dirty="0"/>
          </a:p>
        </p:txBody>
      </p:sp>
      <p:sp>
        <p:nvSpPr>
          <p:cNvPr id="91" name="Google Shape;91;p2"/>
          <p:cNvSpPr txBox="1">
            <a:spLocks noGrp="1"/>
          </p:cNvSpPr>
          <p:nvPr>
            <p:ph type="subTitle" idx="1"/>
          </p:nvPr>
        </p:nvSpPr>
        <p:spPr>
          <a:xfrm>
            <a:off x="4475480" y="4112578"/>
            <a:ext cx="3241040" cy="408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nl-NL" sz="32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Cultuurdilemma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F8FE65-62BE-41EE-9E96-BCDC6B5DF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4.3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Cultuurdilemma in de praktijk</a:t>
            </a:r>
            <a:endParaRPr lang="nl-NL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12F25E-C3C4-4161-A902-1F1F66C11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Raleway" panose="020B0003030101060003" pitchFamily="34" charset="0"/>
                <a:ea typeface="+mj-ea"/>
                <a:cs typeface="+mj-cs"/>
                <a:hlinkClick r:id="rId3"/>
              </a:rPr>
              <a:t>YouTube</a:t>
            </a:r>
            <a:r>
              <a:rPr lang="nl-NL" dirty="0">
                <a:latin typeface="Raleway" panose="020B0003030101060003" pitchFamily="34" charset="0"/>
                <a:ea typeface="+mj-ea"/>
                <a:cs typeface="+mj-cs"/>
              </a:rPr>
              <a:t>:</a:t>
            </a:r>
          </a:p>
          <a:p>
            <a:endParaRPr lang="nl-NL" dirty="0">
              <a:latin typeface="Raleway" panose="020B0003030101060003" pitchFamily="34" charset="0"/>
              <a:ea typeface="+mj-ea"/>
              <a:cs typeface="+mj-cs"/>
            </a:endParaRPr>
          </a:p>
          <a:p>
            <a:endParaRPr lang="nl-NL" dirty="0">
              <a:latin typeface="Raleway" panose="020B0003030101060003" pitchFamily="34" charset="0"/>
              <a:ea typeface="+mj-ea"/>
              <a:cs typeface="+mj-cs"/>
            </a:endParaRPr>
          </a:p>
          <a:p>
            <a:endParaRPr lang="nl-NL" dirty="0">
              <a:latin typeface="Raleway" panose="020B0003030101060003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nl-NL" dirty="0">
              <a:latin typeface="Raleway" panose="020B0003030101060003" pitchFamily="34" charset="0"/>
              <a:ea typeface="+mj-ea"/>
              <a:cs typeface="+mj-cs"/>
            </a:endParaRPr>
          </a:p>
          <a:p>
            <a:r>
              <a:rPr lang="nl-NL" dirty="0">
                <a:latin typeface="Raleway" panose="020B0003030101060003" pitchFamily="34" charset="0"/>
                <a:ea typeface="+mj-ea"/>
                <a:cs typeface="+mj-cs"/>
                <a:hlinkClick r:id="rId4"/>
              </a:rPr>
              <a:t>Extra materiaal op maatschappij-leer.nl</a:t>
            </a:r>
            <a:endParaRPr lang="nl-NL" dirty="0">
              <a:latin typeface="Raleway" panose="020B0003030101060003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nl-NL" dirty="0">
              <a:latin typeface="Raleway" panose="020B0003030101060003" pitchFamily="34" charset="0"/>
              <a:ea typeface="+mj-ea"/>
              <a:cs typeface="+mj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26D8447-12D6-46B6-ABB7-6B6578BEC52E}"/>
              </a:ext>
            </a:extLst>
          </p:cNvPr>
          <p:cNvSpPr txBox="1"/>
          <p:nvPr/>
        </p:nvSpPr>
        <p:spPr>
          <a:xfrm>
            <a:off x="9193584" y="6488668"/>
            <a:ext cx="296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err="1">
                <a:solidFill>
                  <a:schemeClr val="bg1"/>
                </a:solidFill>
                <a:latin typeface="Raleway" panose="020B0003030101060003" pitchFamily="34" charset="0"/>
              </a:rPr>
              <a:t>www.maatschappij-leer.nl</a:t>
            </a:r>
            <a:endParaRPr lang="nl-NL" sz="1800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pic>
        <p:nvPicPr>
          <p:cNvPr id="6" name="Graphic 5" descr="Wereld">
            <a:extLst>
              <a:ext uri="{FF2B5EF4-FFF2-40B4-BE49-F238E27FC236}">
                <a16:creationId xmlns:a16="http://schemas.microsoft.com/office/drawing/2014/main" id="{EED9283A-B11C-470B-9B7C-1DF4B2D1B8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5180" y="6534132"/>
            <a:ext cx="278404" cy="278404"/>
          </a:xfrm>
          <a:prstGeom prst="rect">
            <a:avLst/>
          </a:prstGeom>
        </p:spPr>
      </p:pic>
      <p:pic>
        <p:nvPicPr>
          <p:cNvPr id="8" name="Afbeelding 7" descr="Afbeelding met schermafbeelding&#10;&#10;Automatisch gegenereerde beschrijving">
            <a:hlinkClick r:id="rId3"/>
            <a:extLst>
              <a:ext uri="{FF2B5EF4-FFF2-40B4-BE49-F238E27FC236}">
                <a16:creationId xmlns:a16="http://schemas.microsoft.com/office/drawing/2014/main" id="{96FCD2F1-17A6-E643-B117-07496C5414B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400" y="1690688"/>
            <a:ext cx="4531200" cy="25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26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4.4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Cultuurdilemma in Nederland</a:t>
            </a:r>
            <a:endParaRPr dirty="0"/>
          </a:p>
        </p:txBody>
      </p:sp>
      <p:sp>
        <p:nvSpPr>
          <p:cNvPr id="121" name="Google Shape;12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Pluriformiteit: veelheid aan diversiteit.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nl-NL" sz="2400" dirty="0">
                <a:latin typeface="Raleway"/>
                <a:ea typeface="Raleway"/>
                <a:cs typeface="Raleway"/>
                <a:sym typeface="Raleway"/>
              </a:rPr>
              <a:t>&gt; Voorbeeld: kledingstukken van verschillende kledingstijlen in </a:t>
            </a:r>
            <a:br>
              <a:rPr lang="nl-NL" sz="2400" dirty="0">
                <a:latin typeface="Raleway"/>
                <a:ea typeface="Raleway"/>
                <a:cs typeface="Raleway"/>
                <a:sym typeface="Raleway"/>
              </a:rPr>
            </a:br>
            <a:r>
              <a:rPr lang="nl-NL" sz="2400" dirty="0">
                <a:latin typeface="Raleway"/>
                <a:ea typeface="Raleway"/>
                <a:cs typeface="Raleway"/>
                <a:sym typeface="Raleway"/>
              </a:rPr>
              <a:t>je kast hebben hangen.</a:t>
            </a: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spcBef>
                <a:spcPts val="0"/>
              </a:spcBef>
              <a:buSzPts val="2800"/>
              <a:buNone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Pluriforme samenleving: een samenleving waarin verschillende culturen mogen bestaan met gedeelde waarden</a:t>
            </a:r>
          </a:p>
        </p:txBody>
      </p:sp>
      <p:sp>
        <p:nvSpPr>
          <p:cNvPr id="122" name="Google Shape;122;p6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  <p:pic>
        <p:nvPicPr>
          <p:cNvPr id="123" name="Google Shape;123;p6" descr="Werel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Afbeelding met hangen, binnen, kleurrijk, tafel&#10;&#10;Automatisch gegenereerde beschrijving">
            <a:extLst>
              <a:ext uri="{FF2B5EF4-FFF2-40B4-BE49-F238E27FC236}">
                <a16:creationId xmlns:a16="http://schemas.microsoft.com/office/drawing/2014/main" id="{AE7341A5-B867-1248-BCC6-D7F1ECB58B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238" y="1500188"/>
            <a:ext cx="2054140" cy="225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2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lt1"/>
              </a:buClr>
              <a:buSzPts val="4400"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4.4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Cultuurdilemma in Nederland</a:t>
            </a:r>
            <a:endParaRPr dirty="0"/>
          </a:p>
        </p:txBody>
      </p:sp>
      <p:sp>
        <p:nvSpPr>
          <p:cNvPr id="121" name="Google Shape;12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Grondwet: hierin staan de belangrijkste wetten en regels van ons land.</a:t>
            </a: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  <p:pic>
        <p:nvPicPr>
          <p:cNvPr id="123" name="Google Shape;123;p6" descr="Werel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DC0A9A5F-67D8-9442-A809-CE7662DA1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213733"/>
              </p:ext>
            </p:extLst>
          </p:nvPr>
        </p:nvGraphicFramePr>
        <p:xfrm>
          <a:off x="838200" y="2888774"/>
          <a:ext cx="10800000" cy="2712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00000">
                  <a:extLst>
                    <a:ext uri="{9D8B030D-6E8A-4147-A177-3AD203B41FA5}">
                      <a16:colId xmlns:a16="http://schemas.microsoft.com/office/drawing/2014/main" val="3503070893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3443326253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321203765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544794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  <a:hlinkClick r:id="rId4"/>
                        </a:rPr>
                        <a:t>Artikel 1</a:t>
                      </a:r>
                      <a:endParaRPr lang="nl-NL" sz="2000" dirty="0">
                        <a:latin typeface="Raleway" panose="020B0503030101060003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  <a:hlinkClick r:id="rId5"/>
                        </a:rPr>
                        <a:t>Artikel 6</a:t>
                      </a:r>
                      <a:endParaRPr lang="nl-NL" sz="2000" dirty="0">
                        <a:latin typeface="Raleway" panose="020B0503030101060003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  <a:hlinkClick r:id="rId6"/>
                        </a:rPr>
                        <a:t>Artikel 7</a:t>
                      </a:r>
                      <a:endParaRPr lang="nl-NL" sz="2000" dirty="0">
                        <a:latin typeface="Raleway" panose="020B0503030101060003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  <a:hlinkClick r:id="rId7"/>
                        </a:rPr>
                        <a:t>Artikel 23</a:t>
                      </a:r>
                      <a:endParaRPr lang="nl-NL" sz="2000" dirty="0">
                        <a:latin typeface="Raleway" panose="020B05030301010600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102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Gelijkheid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Vrijheid van godsdienst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Vrijheid van meningsuiting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Bijzonder onderwijs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858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Mensen moeten gelijk behandeld worden. Discriminatie is dus verboden.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Mensen mogen zelf hun godsdienst kiezen.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Je mag je mening geven zonder hiervoor gestraft te worden.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Mensen hebben het recht om een school te stichten.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226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11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F8FE65-62BE-41EE-9E96-BCDC6B5DF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4.4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Cultuurdilemma in Nederland</a:t>
            </a:r>
            <a:endParaRPr lang="nl-NL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12F25E-C3C4-4161-A902-1F1F66C11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Raleway" panose="020B0003030101060003" pitchFamily="34" charset="0"/>
                <a:ea typeface="+mj-ea"/>
                <a:cs typeface="+mj-cs"/>
                <a:hlinkClick r:id="rId3"/>
              </a:rPr>
              <a:t>YouTube</a:t>
            </a:r>
            <a:r>
              <a:rPr lang="nl-NL" dirty="0">
                <a:latin typeface="Raleway" panose="020B0003030101060003" pitchFamily="34" charset="0"/>
                <a:ea typeface="+mj-ea"/>
                <a:cs typeface="+mj-cs"/>
              </a:rPr>
              <a:t>:</a:t>
            </a:r>
          </a:p>
          <a:p>
            <a:endParaRPr lang="nl-NL" dirty="0">
              <a:latin typeface="Raleway" panose="020B0003030101060003" pitchFamily="34" charset="0"/>
              <a:ea typeface="+mj-ea"/>
              <a:cs typeface="+mj-cs"/>
            </a:endParaRPr>
          </a:p>
          <a:p>
            <a:endParaRPr lang="nl-NL" dirty="0">
              <a:latin typeface="Raleway" panose="020B0003030101060003" pitchFamily="34" charset="0"/>
              <a:ea typeface="+mj-ea"/>
              <a:cs typeface="+mj-cs"/>
            </a:endParaRPr>
          </a:p>
          <a:p>
            <a:endParaRPr lang="nl-NL" dirty="0">
              <a:latin typeface="Raleway" panose="020B0003030101060003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nl-NL" dirty="0">
              <a:latin typeface="Raleway" panose="020B0003030101060003" pitchFamily="34" charset="0"/>
              <a:ea typeface="+mj-ea"/>
              <a:cs typeface="+mj-cs"/>
            </a:endParaRPr>
          </a:p>
          <a:p>
            <a:r>
              <a:rPr lang="nl-NL" dirty="0">
                <a:latin typeface="Raleway" panose="020B0003030101060003" pitchFamily="34" charset="0"/>
                <a:ea typeface="+mj-ea"/>
                <a:cs typeface="+mj-cs"/>
                <a:hlinkClick r:id="rId4"/>
              </a:rPr>
              <a:t>Extra materiaal op maatschappij-leer.nl</a:t>
            </a:r>
            <a:endParaRPr lang="nl-NL" dirty="0">
              <a:latin typeface="Raleway" panose="020B0003030101060003" pitchFamily="34" charset="0"/>
              <a:ea typeface="+mj-ea"/>
              <a:cs typeface="+mj-cs"/>
            </a:endParaRPr>
          </a:p>
          <a:p>
            <a:endParaRPr lang="nl-NL" dirty="0">
              <a:latin typeface="Raleway" panose="020B0003030101060003" pitchFamily="34" charset="0"/>
              <a:ea typeface="+mj-ea"/>
              <a:cs typeface="+mj-cs"/>
            </a:endParaRPr>
          </a:p>
          <a:p>
            <a:r>
              <a:rPr lang="nl-NL" dirty="0">
                <a:latin typeface="Raleway" panose="020B0003030101060003" pitchFamily="34" charset="0"/>
                <a:ea typeface="+mj-ea"/>
                <a:cs typeface="+mj-cs"/>
                <a:hlinkClick r:id="rId5"/>
              </a:rPr>
              <a:t>Quiz bij hoofdstuk 4</a:t>
            </a:r>
            <a:endParaRPr lang="nl-NL" dirty="0">
              <a:latin typeface="Raleway" panose="020B0003030101060003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nl-NL" dirty="0">
              <a:latin typeface="Raleway" panose="020B0003030101060003" pitchFamily="34" charset="0"/>
              <a:ea typeface="+mj-ea"/>
              <a:cs typeface="+mj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26D8447-12D6-46B6-ABB7-6B6578BEC52E}"/>
              </a:ext>
            </a:extLst>
          </p:cNvPr>
          <p:cNvSpPr txBox="1"/>
          <p:nvPr/>
        </p:nvSpPr>
        <p:spPr>
          <a:xfrm>
            <a:off x="9193584" y="6488668"/>
            <a:ext cx="296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err="1">
                <a:solidFill>
                  <a:schemeClr val="bg1"/>
                </a:solidFill>
                <a:latin typeface="Raleway" panose="020B0003030101060003" pitchFamily="34" charset="0"/>
              </a:rPr>
              <a:t>www.maatschappij-leer.nl</a:t>
            </a:r>
            <a:endParaRPr lang="nl-NL" sz="1800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pic>
        <p:nvPicPr>
          <p:cNvPr id="6" name="Graphic 5" descr="Wereld">
            <a:extLst>
              <a:ext uri="{FF2B5EF4-FFF2-40B4-BE49-F238E27FC236}">
                <a16:creationId xmlns:a16="http://schemas.microsoft.com/office/drawing/2014/main" id="{EED9283A-B11C-470B-9B7C-1DF4B2D1B8C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15180" y="6534132"/>
            <a:ext cx="278404" cy="278404"/>
          </a:xfrm>
          <a:prstGeom prst="rect">
            <a:avLst/>
          </a:prstGeom>
        </p:spPr>
      </p:pic>
      <p:pic>
        <p:nvPicPr>
          <p:cNvPr id="8" name="Afbeelding 7" descr="Afbeelding met schermafbeelding&#10;&#10;Automatisch gegenereerde beschrijving">
            <a:hlinkClick r:id="rId3"/>
            <a:extLst>
              <a:ext uri="{FF2B5EF4-FFF2-40B4-BE49-F238E27FC236}">
                <a16:creationId xmlns:a16="http://schemas.microsoft.com/office/drawing/2014/main" id="{567BA523-34DD-4042-AAFF-A591382A0E4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000" y="1690688"/>
            <a:ext cx="4537600" cy="25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32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Doelen hoofdstuk 4</a:t>
            </a:r>
            <a:endParaRPr dirty="0"/>
          </a:p>
        </p:txBody>
      </p:sp>
      <p:sp>
        <p:nvSpPr>
          <p:cNvPr id="129" name="Google Shape;12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120000"/>
              </a:lnSpc>
              <a:spcBef>
                <a:spcPts val="0"/>
              </a:spcBef>
              <a:buSzPts val="2800"/>
              <a:buFont typeface="Noto Sans Symbols"/>
              <a:buChar char="❑"/>
            </a:pPr>
            <a:r>
              <a:rPr lang="nl-NL" sz="2000" dirty="0">
                <a:latin typeface="Raleway"/>
                <a:ea typeface="Raleway"/>
                <a:cs typeface="Raleway"/>
                <a:sym typeface="Raleway"/>
              </a:rPr>
              <a:t>Ik kan het verschil noemen tussen een stereotype en een vooroordeel. </a:t>
            </a:r>
          </a:p>
          <a:p>
            <a:pPr marL="228600" lvl="0" indent="-228600">
              <a:lnSpc>
                <a:spcPct val="120000"/>
              </a:lnSpc>
              <a:spcBef>
                <a:spcPts val="0"/>
              </a:spcBef>
              <a:buSzPts val="2800"/>
              <a:buFont typeface="Noto Sans Symbols"/>
              <a:buChar char="❑"/>
            </a:pPr>
            <a:r>
              <a:rPr lang="nl-NL" sz="2000" dirty="0">
                <a:latin typeface="Raleway"/>
                <a:ea typeface="Raleway"/>
                <a:cs typeface="Raleway"/>
                <a:sym typeface="Raleway"/>
              </a:rPr>
              <a:t>Ik kan uitleggen wat racisme en wat discriminatie is. </a:t>
            </a:r>
          </a:p>
          <a:p>
            <a:pPr marL="228600" lvl="0" indent="-228600">
              <a:lnSpc>
                <a:spcPct val="120000"/>
              </a:lnSpc>
              <a:spcBef>
                <a:spcPts val="0"/>
              </a:spcBef>
              <a:buSzPts val="2800"/>
              <a:buFont typeface="Noto Sans Symbols"/>
              <a:buChar char="❑"/>
            </a:pPr>
            <a:r>
              <a:rPr lang="nl-NL" sz="2000" dirty="0">
                <a:latin typeface="Raleway"/>
                <a:ea typeface="Raleway"/>
                <a:cs typeface="Raleway"/>
                <a:sym typeface="Raleway"/>
              </a:rPr>
              <a:t>Ik kan uitleggen wat cultuur is en voorbeelden noemen van subculturen. </a:t>
            </a:r>
          </a:p>
          <a:p>
            <a:pPr marL="228600" lvl="0" indent="-228600">
              <a:lnSpc>
                <a:spcPct val="120000"/>
              </a:lnSpc>
              <a:spcBef>
                <a:spcPts val="0"/>
              </a:spcBef>
              <a:buSzPts val="2800"/>
              <a:buFont typeface="Noto Sans Symbols"/>
              <a:buChar char="❑"/>
            </a:pPr>
            <a:r>
              <a:rPr lang="nl-NL" sz="2000" dirty="0">
                <a:latin typeface="Raleway"/>
                <a:ea typeface="Raleway"/>
                <a:cs typeface="Raleway"/>
                <a:sym typeface="Raleway"/>
              </a:rPr>
              <a:t>Ik kan noemen dat subculturen te maken hebben met je woonplaats, herkomst en religie. </a:t>
            </a:r>
          </a:p>
          <a:p>
            <a:pPr marL="228600" lvl="0" indent="-228600">
              <a:lnSpc>
                <a:spcPct val="120000"/>
              </a:lnSpc>
              <a:spcBef>
                <a:spcPts val="0"/>
              </a:spcBef>
              <a:buSzPts val="2800"/>
              <a:buFont typeface="Noto Sans Symbols"/>
              <a:buChar char="❑"/>
            </a:pPr>
            <a:r>
              <a:rPr lang="nl-NL" sz="2000" dirty="0">
                <a:latin typeface="Raleway"/>
                <a:ea typeface="Raleway"/>
                <a:cs typeface="Raleway"/>
                <a:sym typeface="Raleway"/>
              </a:rPr>
              <a:t>Ik kan noemen wat het cultuurdilemma is en welke waarden erbij horen. </a:t>
            </a:r>
          </a:p>
          <a:p>
            <a:pPr marL="228600" lvl="0" indent="-228600">
              <a:lnSpc>
                <a:spcPct val="120000"/>
              </a:lnSpc>
              <a:spcBef>
                <a:spcPts val="0"/>
              </a:spcBef>
              <a:buSzPts val="2800"/>
              <a:buFont typeface="Noto Sans Symbols"/>
              <a:buChar char="❑"/>
            </a:pPr>
            <a:r>
              <a:rPr lang="nl-NL" sz="2000" dirty="0">
                <a:latin typeface="Raleway"/>
                <a:ea typeface="Raleway"/>
                <a:cs typeface="Raleway"/>
                <a:sym typeface="Raleway"/>
              </a:rPr>
              <a:t>Ik kan uitleggen dat Nederland in het verleden anders omging met het cultuurdilemma dan nu. </a:t>
            </a:r>
          </a:p>
          <a:p>
            <a:pPr marL="228600" lvl="0" indent="-228600">
              <a:lnSpc>
                <a:spcPct val="120000"/>
              </a:lnSpc>
              <a:spcBef>
                <a:spcPts val="0"/>
              </a:spcBef>
              <a:buSzPts val="2800"/>
              <a:buFont typeface="Noto Sans Symbols"/>
              <a:buChar char="❑"/>
            </a:pPr>
            <a:r>
              <a:rPr lang="nl-NL" sz="2000" dirty="0">
                <a:latin typeface="Raleway"/>
                <a:ea typeface="Raleway"/>
                <a:cs typeface="Raleway"/>
                <a:sym typeface="Raleway"/>
              </a:rPr>
              <a:t>Ik kan 2 landen noemen die anders omgaan met het cultuurdilemma. </a:t>
            </a:r>
          </a:p>
          <a:p>
            <a:pPr marL="228600" lvl="0" indent="-228600">
              <a:lnSpc>
                <a:spcPct val="120000"/>
              </a:lnSpc>
              <a:spcBef>
                <a:spcPts val="0"/>
              </a:spcBef>
              <a:buSzPts val="2800"/>
              <a:buFont typeface="Noto Sans Symbols"/>
              <a:buChar char="❑"/>
            </a:pPr>
            <a:r>
              <a:rPr lang="nl-NL" sz="2000" dirty="0">
                <a:latin typeface="Raleway"/>
                <a:ea typeface="Raleway"/>
                <a:cs typeface="Raleway"/>
                <a:sym typeface="Raleway"/>
              </a:rPr>
              <a:t>Ik kan 4 grondwetsartikelen noemen die passen bij het cultuurdilemma.</a:t>
            </a:r>
          </a:p>
        </p:txBody>
      </p:sp>
      <p:pic>
        <p:nvPicPr>
          <p:cNvPr id="130" name="Google Shape;130;p7" descr="Werel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7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4.1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Culturen in de media</a:t>
            </a:r>
            <a:endParaRPr dirty="0"/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Beeldvorming: het beeld en onze voorstellingen van bepaalde personen en groepen mensen.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nl-NL" sz="2400" dirty="0">
                <a:latin typeface="Raleway"/>
                <a:ea typeface="Raleway"/>
                <a:cs typeface="Raleway"/>
                <a:sym typeface="Raleway"/>
              </a:rPr>
              <a:t>&gt; Voorbeeld: ons beeld van koning Willem-Alexander wordt bepaald door de media</a:t>
            </a: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9285725" y="6488675"/>
            <a:ext cx="299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</a:t>
            </a: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leer</a:t>
            </a:r>
            <a:r>
              <a:rPr lang="nl-NL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.nl</a:t>
            </a:r>
            <a:endParaRPr/>
          </a:p>
        </p:txBody>
      </p:sp>
      <p:pic>
        <p:nvPicPr>
          <p:cNvPr id="99" name="Google Shape;99;p3" descr="Werel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Afbeelding met persoon, gebouw, buiten, staand&#10;&#10;Automatisch gegenereerde beschrijving">
            <a:extLst>
              <a:ext uri="{FF2B5EF4-FFF2-40B4-BE49-F238E27FC236}">
                <a16:creationId xmlns:a16="http://schemas.microsoft.com/office/drawing/2014/main" id="{FA634BA4-BCBE-144B-BAA7-AF9B2CFFEE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4455" y="3437905"/>
            <a:ext cx="1733074" cy="2824702"/>
          </a:xfrm>
          <a:prstGeom prst="rect">
            <a:avLst/>
          </a:prstGeom>
        </p:spPr>
      </p:pic>
      <p:pic>
        <p:nvPicPr>
          <p:cNvPr id="7" name="Afbeelding 6" descr="Afbeelding met persoon, man, kostuum, stropdas&#10;&#10;Automatisch gegenereerde beschrijving">
            <a:extLst>
              <a:ext uri="{FF2B5EF4-FFF2-40B4-BE49-F238E27FC236}">
                <a16:creationId xmlns:a16="http://schemas.microsoft.com/office/drawing/2014/main" id="{365E4297-743C-AD47-9B87-446C8474EC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3099" y="3416704"/>
            <a:ext cx="1733075" cy="2845903"/>
          </a:xfrm>
          <a:prstGeom prst="rect">
            <a:avLst/>
          </a:prstGeom>
        </p:spPr>
      </p:pic>
      <p:pic>
        <p:nvPicPr>
          <p:cNvPr id="8" name="Afbeelding 7" descr="Afbeelding met binnen, persoon, vasthouden, staand&#10;&#10;Automatisch gegenereerde beschrijving">
            <a:extLst>
              <a:ext uri="{FF2B5EF4-FFF2-40B4-BE49-F238E27FC236}">
                <a16:creationId xmlns:a16="http://schemas.microsoft.com/office/drawing/2014/main" id="{884AF600-A747-2344-AF5B-599DA0F4AD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112" y="3450548"/>
            <a:ext cx="1881773" cy="2822660"/>
          </a:xfrm>
          <a:prstGeom prst="rect">
            <a:avLst/>
          </a:prstGeom>
        </p:spPr>
      </p:pic>
      <p:pic>
        <p:nvPicPr>
          <p:cNvPr id="9" name="Afbeelding 8" descr="Afbeelding met persoon, kleding, man, binnen&#10;&#10;Automatisch gegenereerde beschrijving">
            <a:extLst>
              <a:ext uri="{FF2B5EF4-FFF2-40B4-BE49-F238E27FC236}">
                <a16:creationId xmlns:a16="http://schemas.microsoft.com/office/drawing/2014/main" id="{EEB92377-6303-B04E-BFC2-30F1EA70D76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029453"/>
            <a:ext cx="2733343" cy="15367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4.1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Culturen in de media</a:t>
            </a:r>
            <a:endParaRPr dirty="0"/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Stereotype: een vaststaand beeld over een groep mensen. Eén kenmerk wordt dan sterk overdreven.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nl-NL" sz="2400" dirty="0">
                <a:latin typeface="Raleway"/>
                <a:ea typeface="Raleway"/>
                <a:cs typeface="Raleway"/>
                <a:sym typeface="Raleway"/>
              </a:rPr>
              <a:t>&gt; Voorbeeld: Dikke mensen zijn gezellig of </a:t>
            </a:r>
            <a:r>
              <a:rPr lang="nl-NL" sz="2400" dirty="0">
                <a:latin typeface="Raleway"/>
                <a:ea typeface="Raleway"/>
                <a:cs typeface="Raleway"/>
                <a:sym typeface="Raleway"/>
                <a:hlinkClick r:id="rId3"/>
              </a:rPr>
              <a:t>de vrouw doet de was</a:t>
            </a:r>
            <a:r>
              <a:rPr lang="nl-NL" sz="2400" dirty="0">
                <a:latin typeface="Raleway"/>
                <a:ea typeface="Raleway"/>
                <a:cs typeface="Raleway"/>
                <a:sym typeface="Raleway"/>
              </a:rPr>
              <a:t>.</a:t>
            </a: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spcBef>
                <a:spcPts val="0"/>
              </a:spcBef>
              <a:buSzPts val="2800"/>
              <a:buNone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Vooroordeel: een oordeel over iets of iemand zonder dat je de feiten kent.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nl-NL" sz="2400" dirty="0">
                <a:latin typeface="Raleway"/>
                <a:ea typeface="Raleway"/>
                <a:cs typeface="Raleway"/>
                <a:sym typeface="Raleway"/>
              </a:rPr>
              <a:t>&gt; Voorbeeld: </a:t>
            </a:r>
            <a:r>
              <a:rPr lang="nl-NL" sz="2400" dirty="0">
                <a:latin typeface="Raleway"/>
                <a:ea typeface="Raleway"/>
                <a:cs typeface="Raleway"/>
                <a:sym typeface="Raleway"/>
                <a:hlinkClick r:id="rId4"/>
              </a:rPr>
              <a:t>Die buitenlandse man zal het wel weer gedaan hebben</a:t>
            </a:r>
            <a:r>
              <a:rPr lang="nl-NL" sz="2400" dirty="0">
                <a:latin typeface="Raleway"/>
                <a:ea typeface="Raleway"/>
                <a:cs typeface="Raleway"/>
                <a:sym typeface="Raleway"/>
              </a:rPr>
              <a:t> of die blonde vrouw is vast heel dom.</a:t>
            </a: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  <p:pic>
        <p:nvPicPr>
          <p:cNvPr id="107" name="Google Shape;107;p4" descr="Werel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lt1"/>
              </a:buClr>
              <a:buSzPts val="4400"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4.1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Culturen in de media</a:t>
            </a:r>
            <a:endParaRPr dirty="0"/>
          </a:p>
        </p:txBody>
      </p:sp>
      <p:sp>
        <p:nvSpPr>
          <p:cNvPr id="113" name="Google Shape;11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Racisme: onderscheid maken op basis van herkomst.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nl-NL" sz="2400" dirty="0">
                <a:latin typeface="Raleway"/>
                <a:ea typeface="Raleway"/>
                <a:cs typeface="Raleway"/>
                <a:sym typeface="Raleway"/>
              </a:rPr>
              <a:t>&gt; Voorbeeld: mensen met een migratieachtergrond worden niet uitgenodigd op een sollicitatiegesprek.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Tolerantie: verschillen van mensen accepteren.</a:t>
            </a: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4" name="Google Shape;114;p5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  <p:pic>
        <p:nvPicPr>
          <p:cNvPr id="115" name="Google Shape;115;p5" descr="Werel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F8FE65-62BE-41EE-9E96-BCDC6B5DF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4.1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Culturen in de media</a:t>
            </a:r>
            <a:endParaRPr lang="nl-NL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12F25E-C3C4-4161-A902-1F1F66C11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Raleway" panose="020B0003030101060003" pitchFamily="34" charset="0"/>
                <a:ea typeface="+mj-ea"/>
                <a:cs typeface="+mj-cs"/>
                <a:hlinkClick r:id="rId3"/>
              </a:rPr>
              <a:t>YouTube</a:t>
            </a:r>
            <a:r>
              <a:rPr lang="nl-NL" dirty="0">
                <a:latin typeface="Raleway" panose="020B0003030101060003" pitchFamily="34" charset="0"/>
                <a:ea typeface="+mj-ea"/>
                <a:cs typeface="+mj-cs"/>
              </a:rPr>
              <a:t>:</a:t>
            </a:r>
          </a:p>
          <a:p>
            <a:endParaRPr lang="nl-NL" dirty="0">
              <a:latin typeface="Raleway" panose="020B0003030101060003" pitchFamily="34" charset="0"/>
              <a:ea typeface="+mj-ea"/>
              <a:cs typeface="+mj-cs"/>
            </a:endParaRPr>
          </a:p>
          <a:p>
            <a:endParaRPr lang="nl-NL" dirty="0">
              <a:latin typeface="Raleway" panose="020B0003030101060003" pitchFamily="34" charset="0"/>
              <a:ea typeface="+mj-ea"/>
              <a:cs typeface="+mj-cs"/>
            </a:endParaRPr>
          </a:p>
          <a:p>
            <a:endParaRPr lang="nl-NL" dirty="0">
              <a:latin typeface="Raleway" panose="020B0003030101060003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nl-NL" dirty="0">
              <a:latin typeface="Raleway" panose="020B0003030101060003" pitchFamily="34" charset="0"/>
              <a:ea typeface="+mj-ea"/>
              <a:cs typeface="+mj-cs"/>
            </a:endParaRPr>
          </a:p>
          <a:p>
            <a:r>
              <a:rPr lang="nl-NL" dirty="0">
                <a:latin typeface="Raleway" panose="020B0003030101060003" pitchFamily="34" charset="0"/>
                <a:ea typeface="+mj-ea"/>
                <a:cs typeface="+mj-cs"/>
                <a:hlinkClick r:id="rId4"/>
              </a:rPr>
              <a:t>Extra materiaal op maatschappij-leer.nl</a:t>
            </a:r>
            <a:endParaRPr lang="nl-NL" dirty="0">
              <a:latin typeface="Raleway" panose="020B0003030101060003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nl-NL" dirty="0">
              <a:latin typeface="Raleway" panose="020B0003030101060003" pitchFamily="34" charset="0"/>
              <a:ea typeface="+mj-ea"/>
              <a:cs typeface="+mj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26D8447-12D6-46B6-ABB7-6B6578BEC52E}"/>
              </a:ext>
            </a:extLst>
          </p:cNvPr>
          <p:cNvSpPr txBox="1"/>
          <p:nvPr/>
        </p:nvSpPr>
        <p:spPr>
          <a:xfrm>
            <a:off x="9193584" y="6488668"/>
            <a:ext cx="296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err="1">
                <a:solidFill>
                  <a:schemeClr val="bg1"/>
                </a:solidFill>
                <a:latin typeface="Raleway" panose="020B0003030101060003" pitchFamily="34" charset="0"/>
              </a:rPr>
              <a:t>www.maatschappij-leer.nl</a:t>
            </a:r>
            <a:endParaRPr lang="nl-NL" sz="1800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pic>
        <p:nvPicPr>
          <p:cNvPr id="6" name="Graphic 5" descr="Wereld">
            <a:extLst>
              <a:ext uri="{FF2B5EF4-FFF2-40B4-BE49-F238E27FC236}">
                <a16:creationId xmlns:a16="http://schemas.microsoft.com/office/drawing/2014/main" id="{EED9283A-B11C-470B-9B7C-1DF4B2D1B8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5180" y="6534132"/>
            <a:ext cx="278404" cy="278404"/>
          </a:xfrm>
          <a:prstGeom prst="rect">
            <a:avLst/>
          </a:prstGeom>
        </p:spPr>
      </p:pic>
      <p:pic>
        <p:nvPicPr>
          <p:cNvPr id="8" name="Afbeelding 7" descr="Afbeelding met schermafbeelding&#10;&#10;Automatisch gegenereerde beschrijving">
            <a:hlinkClick r:id="rId3"/>
            <a:extLst>
              <a:ext uri="{FF2B5EF4-FFF2-40B4-BE49-F238E27FC236}">
                <a16:creationId xmlns:a16="http://schemas.microsoft.com/office/drawing/2014/main" id="{8AC6F72C-387E-5E44-A514-B5F6E837134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918" y="1691925"/>
            <a:ext cx="4531200" cy="25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70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4.2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Culturen in Nederland</a:t>
            </a:r>
            <a:endParaRPr dirty="0"/>
          </a:p>
        </p:txBody>
      </p:sp>
      <p:sp>
        <p:nvSpPr>
          <p:cNvPr id="121" name="Google Shape;12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41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Cultuur: een groep mensen die dezelfde waarden, normen en tradities hebben.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nl-NL" sz="2400" dirty="0">
                <a:latin typeface="Raleway"/>
                <a:ea typeface="Raleway"/>
                <a:cs typeface="Raleway"/>
                <a:sym typeface="Raleway"/>
              </a:rPr>
              <a:t>&gt; Voorbeelden: Koningsdag vieren (traditie) of gelijkwaardigheid (waarde).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endParaRPr lang="nl-NL" sz="2400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Dominante cultuur: grootste cultuurgroep in een land.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nl-NL" sz="2400" dirty="0">
                <a:latin typeface="Raleway"/>
                <a:ea typeface="Raleway"/>
                <a:cs typeface="Raleway"/>
                <a:sym typeface="Raleway"/>
              </a:rPr>
              <a:t>&gt; Voorbeeld: </a:t>
            </a:r>
            <a:r>
              <a:rPr lang="nl-NL" sz="2400" dirty="0">
                <a:latin typeface="Raleway"/>
                <a:ea typeface="Raleway"/>
                <a:cs typeface="Raleway"/>
                <a:sym typeface="Raleway"/>
                <a:hlinkClick r:id="rId3"/>
              </a:rPr>
              <a:t>fietsen door de stad</a:t>
            </a:r>
            <a:r>
              <a:rPr lang="nl-NL" sz="2400" dirty="0">
                <a:latin typeface="Raleway"/>
                <a:ea typeface="Raleway"/>
                <a:cs typeface="Raleway"/>
                <a:sym typeface="Raleway"/>
              </a:rPr>
              <a:t>.</a:t>
            </a: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sz="2400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Subcultuur: een groep mensen die naast de gedeelde waarden en normen ook eigen waarden en normen hebben.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nl-NL" sz="2400" dirty="0">
                <a:latin typeface="Raleway"/>
                <a:ea typeface="Raleway"/>
                <a:cs typeface="Raleway"/>
                <a:sym typeface="Raleway"/>
              </a:rPr>
              <a:t>&gt; Voorbeelden: gamers of vegetariërs.</a:t>
            </a: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  <p:pic>
        <p:nvPicPr>
          <p:cNvPr id="123" name="Google Shape;123;p6" descr="Werel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lt1"/>
              </a:buClr>
              <a:buSzPts val="4400"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4.2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Culturen in Nederland</a:t>
            </a:r>
            <a:endParaRPr dirty="0"/>
          </a:p>
        </p:txBody>
      </p:sp>
      <p:sp>
        <p:nvSpPr>
          <p:cNvPr id="121" name="Google Shape;12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De grotere subculturen in Nederland hebben te maken met woonplaats, herkomst en religie.</a:t>
            </a:r>
          </a:p>
        </p:txBody>
      </p:sp>
      <p:sp>
        <p:nvSpPr>
          <p:cNvPr id="122" name="Google Shape;122;p6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  <p:pic>
        <p:nvPicPr>
          <p:cNvPr id="123" name="Google Shape;123;p6" descr="Werel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23BC5A30-11DA-0443-99A7-EA4D44595C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348447"/>
              </p:ext>
            </p:extLst>
          </p:nvPr>
        </p:nvGraphicFramePr>
        <p:xfrm>
          <a:off x="696000" y="2999629"/>
          <a:ext cx="10800000" cy="2712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1230574071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1072708508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9509586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Woonplaats</a:t>
                      </a:r>
                    </a:p>
                  </a:txBody>
                  <a:tcPr>
                    <a:solidFill>
                      <a:srgbClr val="68A8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Herkomst</a:t>
                      </a:r>
                    </a:p>
                  </a:txBody>
                  <a:tcPr>
                    <a:solidFill>
                      <a:srgbClr val="68A8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Religie</a:t>
                      </a:r>
                    </a:p>
                  </a:txBody>
                  <a:tcPr>
                    <a:solidFill>
                      <a:srgbClr val="68A8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546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De plek waar mensen wonen bepaalt voor een deel hoe mensen zich gedragen.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De plek waar mensen vandaan komen is bepalend voor de groep waar zij bij horen.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Religies verschillen en hebben hun eigen gebruiken en tradities.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986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Voorbeeld: Het wel/niet hebben van een dialect.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Voorbeeld: Mensen uit Polen spreken meestal Pools met elkaar.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Voorbeeld: Moslims gaan naar de moskee en vieren het Suikerfeest.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0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13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F8FE65-62BE-41EE-9E96-BCDC6B5DF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4.2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Culturen in Nederland</a:t>
            </a:r>
            <a:endParaRPr lang="nl-NL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12F25E-C3C4-4161-A902-1F1F66C11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Raleway" panose="020B0003030101060003" pitchFamily="34" charset="0"/>
                <a:ea typeface="+mj-ea"/>
                <a:cs typeface="+mj-cs"/>
                <a:hlinkClick r:id="rId3"/>
              </a:rPr>
              <a:t>YouTube</a:t>
            </a:r>
            <a:r>
              <a:rPr lang="nl-NL" dirty="0">
                <a:latin typeface="Raleway" panose="020B0003030101060003" pitchFamily="34" charset="0"/>
                <a:ea typeface="+mj-ea"/>
                <a:cs typeface="+mj-cs"/>
              </a:rPr>
              <a:t>:</a:t>
            </a:r>
          </a:p>
          <a:p>
            <a:endParaRPr lang="nl-NL" dirty="0">
              <a:latin typeface="Raleway" panose="020B0003030101060003" pitchFamily="34" charset="0"/>
              <a:ea typeface="+mj-ea"/>
              <a:cs typeface="+mj-cs"/>
            </a:endParaRPr>
          </a:p>
          <a:p>
            <a:endParaRPr lang="nl-NL" dirty="0">
              <a:latin typeface="Raleway" panose="020B0003030101060003" pitchFamily="34" charset="0"/>
              <a:ea typeface="+mj-ea"/>
              <a:cs typeface="+mj-cs"/>
            </a:endParaRPr>
          </a:p>
          <a:p>
            <a:endParaRPr lang="nl-NL" dirty="0">
              <a:latin typeface="Raleway" panose="020B0003030101060003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nl-NL" dirty="0">
              <a:latin typeface="Raleway" panose="020B0003030101060003" pitchFamily="34" charset="0"/>
              <a:ea typeface="+mj-ea"/>
              <a:cs typeface="+mj-cs"/>
            </a:endParaRPr>
          </a:p>
          <a:p>
            <a:r>
              <a:rPr lang="nl-NL" dirty="0">
                <a:latin typeface="Raleway" panose="020B0003030101060003" pitchFamily="34" charset="0"/>
                <a:ea typeface="+mj-ea"/>
                <a:cs typeface="+mj-cs"/>
                <a:hlinkClick r:id="rId4"/>
              </a:rPr>
              <a:t>Extra materiaal op maatschappij-leer.nl</a:t>
            </a:r>
            <a:endParaRPr lang="nl-NL" dirty="0">
              <a:latin typeface="Raleway" panose="020B0003030101060003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nl-NL" dirty="0">
              <a:latin typeface="Raleway" panose="020B0003030101060003" pitchFamily="34" charset="0"/>
              <a:ea typeface="+mj-ea"/>
              <a:cs typeface="+mj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26D8447-12D6-46B6-ABB7-6B6578BEC52E}"/>
              </a:ext>
            </a:extLst>
          </p:cNvPr>
          <p:cNvSpPr txBox="1"/>
          <p:nvPr/>
        </p:nvSpPr>
        <p:spPr>
          <a:xfrm>
            <a:off x="9193584" y="6488668"/>
            <a:ext cx="296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err="1">
                <a:solidFill>
                  <a:schemeClr val="bg1"/>
                </a:solidFill>
                <a:latin typeface="Raleway" panose="020B0003030101060003" pitchFamily="34" charset="0"/>
              </a:rPr>
              <a:t>www.maatschappij-leer.nl</a:t>
            </a:r>
            <a:endParaRPr lang="nl-NL" sz="1800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pic>
        <p:nvPicPr>
          <p:cNvPr id="6" name="Graphic 5" descr="Wereld">
            <a:extLst>
              <a:ext uri="{FF2B5EF4-FFF2-40B4-BE49-F238E27FC236}">
                <a16:creationId xmlns:a16="http://schemas.microsoft.com/office/drawing/2014/main" id="{EED9283A-B11C-470B-9B7C-1DF4B2D1B8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5180" y="6534132"/>
            <a:ext cx="278404" cy="278404"/>
          </a:xfrm>
          <a:prstGeom prst="rect">
            <a:avLst/>
          </a:prstGeom>
        </p:spPr>
      </p:pic>
      <p:pic>
        <p:nvPicPr>
          <p:cNvPr id="7" name="Afbeelding 6" descr="Afbeelding met schermafbeelding&#10;&#10;Automatisch gegenereerde beschrijving">
            <a:hlinkClick r:id="rId3"/>
            <a:extLst>
              <a:ext uri="{FF2B5EF4-FFF2-40B4-BE49-F238E27FC236}">
                <a16:creationId xmlns:a16="http://schemas.microsoft.com/office/drawing/2014/main" id="{AAC57E3F-AF82-AE41-A196-3D6D2979EF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400" y="1691925"/>
            <a:ext cx="4531200" cy="25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1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4.3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Cultuurdilemma in de praktijk</a:t>
            </a:r>
            <a:endParaRPr dirty="0"/>
          </a:p>
        </p:txBody>
      </p:sp>
      <p:sp>
        <p:nvSpPr>
          <p:cNvPr id="121" name="Google Shape;121;p6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617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Diversiteit: mensen met verschillende achtergronden </a:t>
            </a:r>
            <a:br>
              <a:rPr lang="nl-NL" dirty="0">
                <a:latin typeface="Raleway"/>
                <a:ea typeface="Raleway"/>
                <a:cs typeface="Raleway"/>
                <a:sym typeface="Raleway"/>
              </a:rPr>
            </a:b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en hun eigen waarden en normen.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nl-NL" sz="2400" dirty="0">
                <a:latin typeface="Raleway"/>
                <a:ea typeface="Raleway"/>
                <a:cs typeface="Raleway"/>
                <a:sym typeface="Raleway"/>
              </a:rPr>
              <a:t>&gt; Voorbeeld: genderneutraal toilet.</a:t>
            </a: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Uniformiteit: als er één cultuur in een land is of toegestaan is.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nl-NL" sz="2400" dirty="0">
                <a:latin typeface="Raleway"/>
                <a:ea typeface="Raleway"/>
                <a:cs typeface="Raleway"/>
                <a:sym typeface="Raleway"/>
              </a:rPr>
              <a:t>&gt; Voorbeeld: uniformen op school.</a:t>
            </a: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spcBef>
                <a:spcPts val="0"/>
              </a:spcBef>
              <a:buSzPts val="2800"/>
              <a:buNone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Cultuurdilemma: de keuze tussen de 2 waarden diversiteit en uniformiteit. </a:t>
            </a: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  <p:pic>
        <p:nvPicPr>
          <p:cNvPr id="123" name="Google Shape;123;p6" descr="Werel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Afbeelding met gebouw, teken, buiten, straat&#10;&#10;Automatisch gegenereerde beschrijving">
            <a:extLst>
              <a:ext uri="{FF2B5EF4-FFF2-40B4-BE49-F238E27FC236}">
                <a16:creationId xmlns:a16="http://schemas.microsoft.com/office/drawing/2014/main" id="{7C53CDB0-B942-C646-8228-1ABBD9BE15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8372" y="1661515"/>
            <a:ext cx="1385911" cy="1793545"/>
          </a:xfrm>
          <a:prstGeom prst="rect">
            <a:avLst/>
          </a:prstGeom>
        </p:spPr>
      </p:pic>
      <p:pic>
        <p:nvPicPr>
          <p:cNvPr id="7" name="Afbeelding 6" descr="Afbeelding met gras, persoon, buiten, gebouw&#10;&#10;Automatisch gegenereerde beschrijving">
            <a:extLst>
              <a:ext uri="{FF2B5EF4-FFF2-40B4-BE49-F238E27FC236}">
                <a16:creationId xmlns:a16="http://schemas.microsoft.com/office/drawing/2014/main" id="{71E60906-913C-F246-A501-9EE33847A12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6515" y="4186438"/>
            <a:ext cx="1929623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8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732</Words>
  <Application>Microsoft Office PowerPoint</Application>
  <PresentationFormat>Breedbeeld</PresentationFormat>
  <Paragraphs>125</Paragraphs>
  <Slides>14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Raleway</vt:lpstr>
      <vt:lpstr>Calibri</vt:lpstr>
      <vt:lpstr>Noto Sans Symbols</vt:lpstr>
      <vt:lpstr>Kantoorthema</vt:lpstr>
      <vt:lpstr>Hoofdstuk 4</vt:lpstr>
      <vt:lpstr>§ 4.1 Culturen in de media</vt:lpstr>
      <vt:lpstr>§ 4.1 Culturen in de media</vt:lpstr>
      <vt:lpstr>§ 4.1 Culturen in de media</vt:lpstr>
      <vt:lpstr>§ 4.1 Culturen in de media</vt:lpstr>
      <vt:lpstr>§ 4.2 Culturen in Nederland</vt:lpstr>
      <vt:lpstr>§ 4.2 Culturen in Nederland</vt:lpstr>
      <vt:lpstr>§ 4.2 Culturen in Nederland</vt:lpstr>
      <vt:lpstr>§ 4.3 Cultuurdilemma in de praktijk</vt:lpstr>
      <vt:lpstr>§ 4.3 Cultuurdilemma in de praktijk</vt:lpstr>
      <vt:lpstr>§ 4.4 Cultuurdilemma in Nederland</vt:lpstr>
      <vt:lpstr>§ 4.4 Cultuurdilemma in Nederland</vt:lpstr>
      <vt:lpstr>§ 4.4 Cultuurdilemma in Nederland</vt:lpstr>
      <vt:lpstr>Doelen hoofdstuk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4</dc:title>
  <dc:creator>Rachel Stoffelsen</dc:creator>
  <cp:lastModifiedBy>Rosalie van der Stege</cp:lastModifiedBy>
  <cp:revision>17</cp:revision>
  <dcterms:created xsi:type="dcterms:W3CDTF">2020-05-14T09:28:22Z</dcterms:created>
  <dcterms:modified xsi:type="dcterms:W3CDTF">2020-08-27T10:44:13Z</dcterms:modified>
</cp:coreProperties>
</file>