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7" r:id="rId2"/>
    <p:sldId id="259" r:id="rId3"/>
    <p:sldId id="261" r:id="rId4"/>
    <p:sldId id="264" r:id="rId5"/>
    <p:sldId id="265" r:id="rId6"/>
    <p:sldId id="266" r:id="rId7"/>
    <p:sldId id="263" r:id="rId8"/>
    <p:sldId id="262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Raleway" panose="020B0503030101060003" pitchFamily="34" charset="77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1" roundtripDataSignature="AMtx7mgySozY8S/wUEb7vpeMA7MXieGl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98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061"/>
    <p:restoredTop sz="94719"/>
  </p:normalViewPr>
  <p:slideViewPr>
    <p:cSldViewPr snapToGrid="0" snapToObjects="1">
      <p:cViewPr varScale="1">
        <p:scale>
          <a:sx n="151" d="100"/>
          <a:sy n="151" d="100"/>
        </p:scale>
        <p:origin x="2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2133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83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7011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0547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verticale teks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e titel en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van twee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>
            <a:spLocks noGrp="1"/>
          </p:cNvSpPr>
          <p:nvPr>
            <p:ph type="ctrTitle"/>
          </p:nvPr>
        </p:nvSpPr>
        <p:spPr>
          <a:xfrm>
            <a:off x="3738880" y="3007360"/>
            <a:ext cx="4714240" cy="1105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Raleway"/>
              <a:buNone/>
            </a:pPr>
            <a:r>
              <a:rPr lang="nl-NL" sz="5400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Hoofdstuk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8</a:t>
            </a:r>
            <a:endParaRPr dirty="0"/>
          </a:p>
        </p:txBody>
      </p:sp>
      <p:sp>
        <p:nvSpPr>
          <p:cNvPr id="91" name="Google Shape;91;p2"/>
          <p:cNvSpPr txBox="1">
            <a:spLocks noGrp="1"/>
          </p:cNvSpPr>
          <p:nvPr>
            <p:ph type="subTitle" idx="1"/>
          </p:nvPr>
        </p:nvSpPr>
        <p:spPr>
          <a:xfrm>
            <a:off x="3034574" y="4112578"/>
            <a:ext cx="6122851" cy="408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nl-NL" sz="3200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Europa en geluk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Hoofdstuk 8 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Europa en geluk</a:t>
            </a:r>
            <a:endParaRPr dirty="0"/>
          </a:p>
        </p:txBody>
      </p:sp>
      <p:sp>
        <p:nvSpPr>
          <p:cNvPr id="105" name="Google Shape;10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Eerst: waarom zou je gaan samenwerken voor een PO? Wat is een voordeel? Wat is een nadeel?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En waarom zouden landen gaan samenwerken? Wat is een voordeel? En een nadeel?</a:t>
            </a:r>
            <a:endParaRPr dirty="0"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Bij welke problemen zou samenwerking handig zijn? En bij welke minder?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‘Gevaar’ bij samenwerking: </a:t>
            </a:r>
            <a:r>
              <a:rPr lang="nl-NL" dirty="0" err="1">
                <a:latin typeface="Raleway"/>
                <a:ea typeface="Raleway"/>
                <a:cs typeface="Raleway"/>
                <a:sym typeface="Raleway"/>
              </a:rPr>
              <a:t>freeriders</a:t>
            </a:r>
            <a:endParaRPr dirty="0"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6" name="Google Shape;106;p4"/>
          <p:cNvSpPr txBox="1"/>
          <p:nvPr/>
        </p:nvSpPr>
        <p:spPr>
          <a:xfrm>
            <a:off x="9285728" y="6488668"/>
            <a:ext cx="321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www.maatschappij-leer.nl</a:t>
            </a:r>
            <a:endParaRPr/>
          </a:p>
        </p:txBody>
      </p:sp>
      <p:pic>
        <p:nvPicPr>
          <p:cNvPr id="107" name="Google Shape;107;p4" descr="Werel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07324" y="6534132"/>
            <a:ext cx="278404" cy="2784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§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8.1 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Soevereiniteitsdilemma</a:t>
            </a:r>
            <a:endParaRPr dirty="0"/>
          </a:p>
        </p:txBody>
      </p:sp>
      <p:sp>
        <p:nvSpPr>
          <p:cNvPr id="121" name="Google Shape;12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Dilemma van samenwerking: meer willen beslissen over minder of minder willen beslissen over meer?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Soevereiniteit: hoogste gezag, dus dilemma over soevereiniteit: ‘waar ligt’ het gezag?</a:t>
            </a:r>
          </a:p>
          <a:p>
            <a:pPr marL="685800" lvl="1" indent="-228600">
              <a:spcBef>
                <a:spcPts val="0"/>
              </a:spcBef>
              <a:buSzPts val="2800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Overkoepelende macht: </a:t>
            </a:r>
            <a:r>
              <a:rPr lang="nl-NL" dirty="0" err="1">
                <a:latin typeface="Raleway"/>
                <a:ea typeface="Raleway"/>
                <a:cs typeface="Raleway"/>
                <a:sym typeface="Raleway"/>
              </a:rPr>
              <a:t>supranationalisme</a:t>
            </a:r>
            <a:endParaRPr lang="nl-NL" dirty="0">
              <a:latin typeface="Raleway"/>
              <a:ea typeface="Raleway"/>
              <a:cs typeface="Raleway"/>
              <a:sym typeface="Raleway"/>
            </a:endParaRPr>
          </a:p>
          <a:p>
            <a:pPr marL="685800" lvl="1" indent="-228600">
              <a:spcBef>
                <a:spcPts val="0"/>
              </a:spcBef>
              <a:buSzPts val="2800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Samen beslissen: samenwerking</a:t>
            </a:r>
          </a:p>
          <a:p>
            <a:pPr marL="685800" lvl="1" indent="-228600">
              <a:spcBef>
                <a:spcPts val="0"/>
              </a:spcBef>
              <a:buSzPts val="2800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Zelf beslissen: autonomie</a:t>
            </a:r>
            <a:endParaRPr dirty="0"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2" name="Google Shape;122;p6"/>
          <p:cNvSpPr txBox="1"/>
          <p:nvPr/>
        </p:nvSpPr>
        <p:spPr>
          <a:xfrm>
            <a:off x="9285728" y="6488668"/>
            <a:ext cx="321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www.maatschappij-leer.nl</a:t>
            </a:r>
            <a:endParaRPr/>
          </a:p>
        </p:txBody>
      </p:sp>
      <p:pic>
        <p:nvPicPr>
          <p:cNvPr id="123" name="Google Shape;123;p6" descr="Werel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07324" y="6534132"/>
            <a:ext cx="278404" cy="2784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90095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§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8.2 </a:t>
            </a:r>
            <a:r>
              <a:rPr lang="nl-NL" sz="4000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Geschiedenis Europese samenwerking</a:t>
            </a:r>
            <a:endParaRPr dirty="0"/>
          </a:p>
        </p:txBody>
      </p:sp>
      <p:sp>
        <p:nvSpPr>
          <p:cNvPr id="121" name="Google Shape;12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Frans-Duitse strijd beslechten door Elzas-Lotharingen te verdelen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Vervolg: oprichting EGKS en daarna andere Europese instellingen </a:t>
            </a:r>
            <a:r>
              <a:rPr lang="nl-NL" dirty="0">
                <a:latin typeface="Raleway"/>
                <a:ea typeface="Raleway"/>
                <a:cs typeface="Raleway"/>
                <a:sym typeface="Wingdings" pitchFamily="2" charset="2"/>
              </a:rPr>
              <a:t></a:t>
            </a: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 samenwerking werd steeds groter en intensiever</a:t>
            </a:r>
            <a:endParaRPr dirty="0"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Basiswaarden passen bij die samenwerking:</a:t>
            </a:r>
          </a:p>
          <a:p>
            <a:pPr marL="685800" lvl="1" indent="-228600">
              <a:spcBef>
                <a:spcPts val="1000"/>
              </a:spcBef>
              <a:buSzPts val="2800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Cohesie en welvaart als doelen van die samenwerking.</a:t>
            </a:r>
          </a:p>
          <a:p>
            <a:pPr marL="685800" lvl="1" indent="-228600">
              <a:spcBef>
                <a:spcPts val="1000"/>
              </a:spcBef>
              <a:buSzPts val="2800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Vrijheid als waarde voor democratie (Europees Parlement) en rechtsstaat (rechten voor Europese burger).</a:t>
            </a:r>
          </a:p>
          <a:p>
            <a:pPr marL="685800" lvl="1" indent="-228600">
              <a:spcBef>
                <a:spcPts val="1000"/>
              </a:spcBef>
              <a:buSzPts val="2800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Gelijkheid: burgers gelijk behandelen maar ook regio’s iets gunnen.</a:t>
            </a:r>
            <a:endParaRPr dirty="0"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2" name="Google Shape;122;p6"/>
          <p:cNvSpPr txBox="1"/>
          <p:nvPr/>
        </p:nvSpPr>
        <p:spPr>
          <a:xfrm>
            <a:off x="9285728" y="6488668"/>
            <a:ext cx="321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www.maatschappij-leer.nl</a:t>
            </a:r>
            <a:endParaRPr/>
          </a:p>
        </p:txBody>
      </p:sp>
      <p:pic>
        <p:nvPicPr>
          <p:cNvPr id="123" name="Google Shape;123;p6" descr="Werel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07324" y="6534132"/>
            <a:ext cx="278404" cy="2784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723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"/>
          <p:cNvSpPr txBox="1">
            <a:spLocks noGrp="1"/>
          </p:cNvSpPr>
          <p:nvPr>
            <p:ph type="title"/>
          </p:nvPr>
        </p:nvSpPr>
        <p:spPr>
          <a:xfrm>
            <a:off x="838199" y="365125"/>
            <a:ext cx="1093578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§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8.3 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Inrichting Europese samenwerking</a:t>
            </a:r>
            <a:endParaRPr dirty="0"/>
          </a:p>
        </p:txBody>
      </p:sp>
      <p:sp>
        <p:nvSpPr>
          <p:cNvPr id="121" name="Google Shape;12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Vergelijkbaar met ‘inrichting’ van Nederland:</a:t>
            </a:r>
          </a:p>
          <a:p>
            <a:pPr marL="685800" lvl="1" indent="-228600">
              <a:spcBef>
                <a:spcPts val="0"/>
              </a:spcBef>
              <a:buSzPts val="2800"/>
            </a:pPr>
            <a:r>
              <a:rPr lang="nl-NL" dirty="0">
                <a:latin typeface="Raleway"/>
                <a:sym typeface="Raleway"/>
              </a:rPr>
              <a:t>Wetten: geen Europese grondwet, wel verdragen.</a:t>
            </a:r>
          </a:p>
          <a:p>
            <a:pPr marL="685800" lvl="1" indent="-228600">
              <a:spcBef>
                <a:spcPts val="0"/>
              </a:spcBef>
              <a:buSzPts val="2800"/>
            </a:pPr>
            <a:r>
              <a:rPr lang="nl-NL" dirty="0">
                <a:latin typeface="Raleway"/>
                <a:sym typeface="Raleway"/>
              </a:rPr>
              <a:t>Instituties: vrij verkeer van… mensen, goederen, diensten en kapitaal, besluitvormingsprocedures.</a:t>
            </a:r>
          </a:p>
          <a:p>
            <a:pPr marL="685800" lvl="1" indent="-228600">
              <a:spcBef>
                <a:spcPts val="0"/>
              </a:spcBef>
              <a:buSzPts val="2800"/>
            </a:pPr>
            <a:r>
              <a:rPr lang="nl-NL" dirty="0">
                <a:latin typeface="Raleway"/>
                <a:sym typeface="Raleway"/>
              </a:rPr>
              <a:t>Instellingen:</a:t>
            </a:r>
          </a:p>
          <a:p>
            <a:pPr marL="800100" lvl="1">
              <a:spcBef>
                <a:spcPts val="0"/>
              </a:spcBef>
              <a:buSzPts val="2800"/>
              <a:buFontTx/>
              <a:buChar char="-"/>
            </a:pPr>
            <a:r>
              <a:rPr lang="nl-NL" dirty="0">
                <a:latin typeface="Raleway"/>
                <a:sym typeface="Raleway"/>
              </a:rPr>
              <a:t>Europees Parlement (volksvertegenwoordiging)</a:t>
            </a:r>
          </a:p>
          <a:p>
            <a:pPr marL="800100" lvl="1">
              <a:spcBef>
                <a:spcPts val="0"/>
              </a:spcBef>
              <a:buSzPts val="2800"/>
              <a:buFontTx/>
              <a:buChar char="-"/>
            </a:pPr>
            <a:r>
              <a:rPr lang="nl-NL" dirty="0">
                <a:latin typeface="Raleway"/>
                <a:sym typeface="Raleway"/>
              </a:rPr>
              <a:t>Europese Commissie (dagelijks bestuur)</a:t>
            </a:r>
          </a:p>
          <a:p>
            <a:pPr marL="800100" lvl="1">
              <a:spcBef>
                <a:spcPts val="0"/>
              </a:spcBef>
              <a:buSzPts val="2800"/>
              <a:buFontTx/>
              <a:buChar char="-"/>
            </a:pPr>
            <a:r>
              <a:rPr lang="nl-NL" dirty="0">
                <a:latin typeface="Raleway"/>
                <a:sym typeface="Raleway"/>
              </a:rPr>
              <a:t>Europese Raad (regeringsleiders lidstaten)</a:t>
            </a:r>
          </a:p>
          <a:p>
            <a:pPr marL="800100" lvl="1">
              <a:spcBef>
                <a:spcPts val="0"/>
              </a:spcBef>
              <a:buSzPts val="2800"/>
              <a:buFontTx/>
              <a:buChar char="-"/>
            </a:pPr>
            <a:r>
              <a:rPr lang="nl-NL" dirty="0">
                <a:latin typeface="Raleway"/>
                <a:sym typeface="Raleway"/>
              </a:rPr>
              <a:t>Raad van de Europese Unie (vakministers lidstaten)</a:t>
            </a:r>
            <a:endParaRPr dirty="0"/>
          </a:p>
        </p:txBody>
      </p:sp>
      <p:sp>
        <p:nvSpPr>
          <p:cNvPr id="122" name="Google Shape;122;p6"/>
          <p:cNvSpPr txBox="1"/>
          <p:nvPr/>
        </p:nvSpPr>
        <p:spPr>
          <a:xfrm>
            <a:off x="9285728" y="6488668"/>
            <a:ext cx="321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www.maatschappij-leer.nl</a:t>
            </a:r>
            <a:endParaRPr/>
          </a:p>
        </p:txBody>
      </p:sp>
      <p:pic>
        <p:nvPicPr>
          <p:cNvPr id="123" name="Google Shape;123;p6" descr="Werel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07324" y="6534132"/>
            <a:ext cx="278404" cy="2784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776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80516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§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8.4 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Debat en toekomst Europa</a:t>
            </a:r>
            <a:endParaRPr dirty="0"/>
          </a:p>
        </p:txBody>
      </p:sp>
      <p:sp>
        <p:nvSpPr>
          <p:cNvPr id="121" name="Google Shape;12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Verschillende opvattingen politieke partijen zijn niet links en recht in te delen.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Toekomst van Europa in vijf scenario’s</a:t>
            </a:r>
          </a:p>
          <a:p>
            <a:pPr marL="685800" lvl="1" indent="-228600">
              <a:spcBef>
                <a:spcPts val="0"/>
              </a:spcBef>
              <a:buSzPts val="2800"/>
            </a:pPr>
            <a:r>
              <a:rPr lang="nl-NL" dirty="0">
                <a:latin typeface="Raleway"/>
                <a:sym typeface="Raleway"/>
              </a:rPr>
              <a:t>Veel meer samen doen.</a:t>
            </a:r>
          </a:p>
          <a:p>
            <a:pPr marL="685800" lvl="1" indent="-228600">
              <a:spcBef>
                <a:spcPts val="0"/>
              </a:spcBef>
              <a:buSzPts val="2800"/>
            </a:pPr>
            <a:r>
              <a:rPr lang="nl-NL" dirty="0">
                <a:latin typeface="Raleway"/>
                <a:sym typeface="Raleway"/>
              </a:rPr>
              <a:t>Op dezelfde voet verder gaan.</a:t>
            </a:r>
          </a:p>
          <a:p>
            <a:pPr marL="685800" lvl="1" indent="-228600">
              <a:spcBef>
                <a:spcPts val="0"/>
              </a:spcBef>
              <a:buSzPts val="2800"/>
            </a:pPr>
            <a:r>
              <a:rPr lang="nl-NL" dirty="0">
                <a:latin typeface="Raleway"/>
                <a:sym typeface="Raleway"/>
              </a:rPr>
              <a:t>De interne markt en niets meer.</a:t>
            </a:r>
          </a:p>
          <a:p>
            <a:pPr marL="685800" lvl="1" indent="-228600">
              <a:spcBef>
                <a:spcPts val="0"/>
              </a:spcBef>
              <a:buSzPts val="2800"/>
            </a:pPr>
            <a:r>
              <a:rPr lang="nl-NL" dirty="0">
                <a:latin typeface="Raleway"/>
                <a:sym typeface="Raleway"/>
              </a:rPr>
              <a:t>Minder en efficiënter.</a:t>
            </a:r>
          </a:p>
          <a:p>
            <a:pPr marL="685800" lvl="1" indent="-228600">
              <a:spcBef>
                <a:spcPts val="0"/>
              </a:spcBef>
              <a:buSzPts val="2800"/>
            </a:pPr>
            <a:r>
              <a:rPr lang="nl-NL" dirty="0">
                <a:latin typeface="Raleway"/>
                <a:sym typeface="Raleway"/>
              </a:rPr>
              <a:t>Wie meer wil, doet dat.</a:t>
            </a:r>
            <a:endParaRPr dirty="0"/>
          </a:p>
        </p:txBody>
      </p:sp>
      <p:sp>
        <p:nvSpPr>
          <p:cNvPr id="122" name="Google Shape;122;p6"/>
          <p:cNvSpPr txBox="1"/>
          <p:nvPr/>
        </p:nvSpPr>
        <p:spPr>
          <a:xfrm>
            <a:off x="9285728" y="6488668"/>
            <a:ext cx="321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www.maatschappij-leer.nl</a:t>
            </a:r>
            <a:endParaRPr/>
          </a:p>
        </p:txBody>
      </p:sp>
      <p:pic>
        <p:nvPicPr>
          <p:cNvPr id="123" name="Google Shape;123;p6" descr="Werel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07324" y="6534132"/>
            <a:ext cx="278404" cy="2784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0572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§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8.5 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Ideale samenleving?</a:t>
            </a:r>
            <a:endParaRPr dirty="0"/>
          </a:p>
        </p:txBody>
      </p:sp>
      <p:sp>
        <p:nvSpPr>
          <p:cNvPr id="121" name="Google Shape;12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Vier basiswaarden hangen samen – communicerende vaten.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nl-NL" dirty="0"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Weet je nu meer over de inrichting van jouw ideale samenleving?</a:t>
            </a:r>
            <a:endParaRPr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2" name="Google Shape;122;p6"/>
          <p:cNvSpPr txBox="1"/>
          <p:nvPr/>
        </p:nvSpPr>
        <p:spPr>
          <a:xfrm>
            <a:off x="9285728" y="6488668"/>
            <a:ext cx="321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www.maatschappij-leer.nl</a:t>
            </a:r>
            <a:endParaRPr/>
          </a:p>
        </p:txBody>
      </p:sp>
      <p:pic>
        <p:nvPicPr>
          <p:cNvPr id="123" name="Google Shape;123;p6" descr="Werel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07324" y="6534132"/>
            <a:ext cx="278404" cy="2784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761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r>
              <a:rPr lang="nl-NL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Doelen hoofdstuk 8</a:t>
            </a:r>
            <a:endParaRPr/>
          </a:p>
        </p:txBody>
      </p:sp>
      <p:sp>
        <p:nvSpPr>
          <p:cNvPr id="129" name="Google Shape;129;p7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835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228600" lvl="0" indent="-228600">
              <a:spcBef>
                <a:spcPts val="300"/>
              </a:spcBef>
              <a:buSzPts val="2800"/>
              <a:buFont typeface="Noto Sans Symbols"/>
              <a:buChar char="❑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 Ik kan het soevereiniteitsdilemma toepassen op Europese samenwerking.</a:t>
            </a:r>
          </a:p>
          <a:p>
            <a:pPr marL="228600" lvl="0" indent="-228600">
              <a:spcBef>
                <a:spcPts val="300"/>
              </a:spcBef>
              <a:buSzPts val="2800"/>
              <a:buFont typeface="Noto Sans Symbols"/>
              <a:buChar char="❑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 Ik kan drie systemen van samenwerking tussen landen noemen en uitleggen.</a:t>
            </a:r>
          </a:p>
          <a:p>
            <a:pPr marL="228600" lvl="0" indent="-228600">
              <a:spcBef>
                <a:spcPts val="300"/>
              </a:spcBef>
              <a:buSzPts val="2800"/>
              <a:buFont typeface="Noto Sans Symbols"/>
              <a:buChar char="❑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 Ik weet de twee oorspronkelijke doelen van Europese samenwerking.</a:t>
            </a:r>
          </a:p>
          <a:p>
            <a:pPr marL="228600" lvl="0" indent="-228600">
              <a:spcBef>
                <a:spcPts val="300"/>
              </a:spcBef>
              <a:buSzPts val="2800"/>
              <a:buFont typeface="Noto Sans Symbols"/>
              <a:buChar char="❑"/>
            </a:pPr>
            <a:r>
              <a:rPr lang="nl-NL" dirty="0">
                <a:latin typeface="Raleway"/>
                <a:sym typeface="Raleway"/>
              </a:rPr>
              <a:t> Ik kan met behulp van de vier basiswaarden de geschiedenis van de Europese samenwerking uitleggen.</a:t>
            </a:r>
          </a:p>
          <a:p>
            <a:pPr marL="228600" lvl="0" indent="-228600">
              <a:spcBef>
                <a:spcPts val="300"/>
              </a:spcBef>
              <a:buSzPts val="2800"/>
              <a:buFont typeface="Noto Sans Symbols"/>
              <a:buChar char="❑"/>
            </a:pPr>
            <a:r>
              <a:rPr lang="nl-NL" dirty="0">
                <a:latin typeface="Raleway"/>
                <a:sym typeface="Raleway"/>
              </a:rPr>
              <a:t> Ik kan de inrichting van de Europese samenwerking uitleggen met behulp van wetten, instituties en de vier belangrijkste instellingen.</a:t>
            </a:r>
          </a:p>
          <a:p>
            <a:pPr marL="228600" lvl="0" indent="-228600">
              <a:spcBef>
                <a:spcPts val="300"/>
              </a:spcBef>
              <a:buSzPts val="2800"/>
              <a:buFont typeface="Noto Sans Symbols"/>
              <a:buChar char="❑"/>
            </a:pPr>
            <a:r>
              <a:rPr lang="nl-NL" dirty="0">
                <a:latin typeface="Raleway"/>
                <a:sym typeface="Raleway"/>
              </a:rPr>
              <a:t> Ik kan voorbeelden noemen van politieke partijen die kiezen voor meer Europese samenwerking en partijen die kiezen voor minder Europese samenwerking.</a:t>
            </a:r>
          </a:p>
          <a:p>
            <a:pPr marL="228600" lvl="0" indent="-228600">
              <a:spcBef>
                <a:spcPts val="300"/>
              </a:spcBef>
              <a:buSzPts val="2800"/>
              <a:buFont typeface="Noto Sans Symbols"/>
              <a:buChar char="❑"/>
            </a:pPr>
            <a:r>
              <a:rPr lang="nl-NL" dirty="0">
                <a:latin typeface="Raleway"/>
                <a:sym typeface="Raleway"/>
              </a:rPr>
              <a:t> Ik kan uitleggen dat de Europese samenwerking in de toekomst waarschijnlijk niet zo is ingericht als nu met behulp van de vijf scenario’s.</a:t>
            </a:r>
            <a:endParaRPr lang="nl-NL" dirty="0"/>
          </a:p>
          <a:p>
            <a:pPr marL="228600" lvl="0" indent="-228600">
              <a:spcBef>
                <a:spcPts val="300"/>
              </a:spcBef>
              <a:buSzPts val="2800"/>
              <a:buFont typeface="Noto Sans Symbols"/>
              <a:buChar char="❑"/>
            </a:pPr>
            <a:r>
              <a:rPr lang="nl-NL" dirty="0">
                <a:latin typeface="Raleway"/>
                <a:sym typeface="Raleway"/>
              </a:rPr>
              <a:t> Ik kan uitleggen dat de vier basiswaarden samenhangen.</a:t>
            </a:r>
          </a:p>
          <a:p>
            <a:pPr marL="228600" lvl="0" indent="-228600">
              <a:spcBef>
                <a:spcPts val="300"/>
              </a:spcBef>
              <a:buSzPts val="2800"/>
              <a:buFont typeface="Noto Sans Symbols"/>
              <a:buChar char="❑"/>
            </a:pPr>
            <a:r>
              <a:rPr lang="nl-NL" dirty="0">
                <a:latin typeface="Raleway"/>
                <a:sym typeface="Raleway"/>
              </a:rPr>
              <a:t> Ik kan uitleggen dat het realiseren van de ideale samenleving een lastige opgave is.</a:t>
            </a:r>
          </a:p>
          <a:p>
            <a:pPr marL="228600" lvl="0" indent="-228600">
              <a:spcBef>
                <a:spcPts val="300"/>
              </a:spcBef>
              <a:buSzPts val="2800"/>
              <a:buFont typeface="Noto Sans Symbols"/>
              <a:buChar char="❑"/>
            </a:pPr>
            <a:r>
              <a:rPr lang="nl-NL" dirty="0">
                <a:latin typeface="Raleway"/>
                <a:sym typeface="Raleway"/>
              </a:rPr>
              <a:t> Ik kan twee argumenten voor en twee argumenten tegen een maatschappelijke stelling over dit hoofdstuk geven.</a:t>
            </a:r>
          </a:p>
        </p:txBody>
      </p:sp>
      <p:pic>
        <p:nvPicPr>
          <p:cNvPr id="130" name="Google Shape;130;p7" descr="Werel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07324" y="6534132"/>
            <a:ext cx="278404" cy="278404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7"/>
          <p:cNvSpPr txBox="1"/>
          <p:nvPr/>
        </p:nvSpPr>
        <p:spPr>
          <a:xfrm>
            <a:off x="9285728" y="6488668"/>
            <a:ext cx="321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www.maatschappij-leer.nl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534</Words>
  <Application>Microsoft Macintosh PowerPoint</Application>
  <PresentationFormat>Breedbeeld</PresentationFormat>
  <Paragraphs>59</Paragraphs>
  <Slides>8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Calibri</vt:lpstr>
      <vt:lpstr>Arial</vt:lpstr>
      <vt:lpstr>Noto Sans Symbols</vt:lpstr>
      <vt:lpstr>Raleway</vt:lpstr>
      <vt:lpstr>Kantoorthema</vt:lpstr>
      <vt:lpstr>Hoofdstuk 8</vt:lpstr>
      <vt:lpstr>Hoofdstuk 8 Europa en geluk</vt:lpstr>
      <vt:lpstr>§ 8.1 Soevereiniteitsdilemma</vt:lpstr>
      <vt:lpstr>§ 8.2 Geschiedenis Europese samenwerking</vt:lpstr>
      <vt:lpstr>§ 8.3 Inrichting Europese samenwerking</vt:lpstr>
      <vt:lpstr>§ 8.4 Debat en toekomst Europa</vt:lpstr>
      <vt:lpstr>§ 8.5 Ideale samenleving?</vt:lpstr>
      <vt:lpstr>Doelen hoofdstuk 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Titels: Raleway (44pt)</dc:title>
  <dc:creator>Rachel Stoffelsen</dc:creator>
  <cp:lastModifiedBy>Madelie van Leijenhorst</cp:lastModifiedBy>
  <cp:revision>9</cp:revision>
  <dcterms:created xsi:type="dcterms:W3CDTF">2020-05-14T09:28:22Z</dcterms:created>
  <dcterms:modified xsi:type="dcterms:W3CDTF">2020-08-20T13:36:34Z</dcterms:modified>
</cp:coreProperties>
</file>