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3" r:id="rId5"/>
    <p:sldId id="264" r:id="rId6"/>
    <p:sldId id="275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aleway" panose="020B0503030101060003" pitchFamily="34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ySozY8S/wUEb7vpeMA7MXieGl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1"/>
    <p:restoredTop sz="94719"/>
  </p:normalViewPr>
  <p:slideViewPr>
    <p:cSldViewPr snapToGrid="0" snapToObjects="1">
      <p:cViewPr varScale="1">
        <p:scale>
          <a:sx n="151" d="100"/>
          <a:sy n="151" d="100"/>
        </p:scale>
        <p:origin x="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0424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304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7580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537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4815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731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329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4694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53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522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6252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1091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909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tUa5lXPCOpQ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g"/><Relationship Id="rId7" Type="http://schemas.openxmlformats.org/officeDocument/2006/relationships/hyperlink" Target="https://www.youtube.com/watch?v=A8EjLfxS7k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os.nl/artikel/2299682-kinderen-kunnen-moeiteloos-online-gokken-toezichthouder-greep-nog-nooit-in.html" TargetMode="External"/><Relationship Id="rId5" Type="http://schemas.openxmlformats.org/officeDocument/2006/relationships/hyperlink" Target="https://nos.nl/artikel/2300012-bij-controle-in-west-brabant-bijna-400-boetes-voor-mobieltje-achter-het-stuur.html" TargetMode="External"/><Relationship Id="rId4" Type="http://schemas.openxmlformats.org/officeDocument/2006/relationships/hyperlink" Target="https://nos.nl/artikel/2299879-een-maand-boerkaverbod-misverstanden-over-waar-het-geldt-en-waarvoor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g"/><Relationship Id="rId7" Type="http://schemas.openxmlformats.org/officeDocument/2006/relationships/hyperlink" Target="https://www.youtube.com/watch?v=aQStBpwT8go&amp;t=9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os.nl/nieuwsuur/video/2299381-van-explosies-tot-liquidaties-drugsoverlast-in-de-oosterparkbuurt.html" TargetMode="External"/><Relationship Id="rId5" Type="http://schemas.openxmlformats.org/officeDocument/2006/relationships/hyperlink" Target="https://nos.nl/artikel/2296108-coc-wil-lhbti-rechten-snel-in-grondwet-debat-erover-kan-van-start.html" TargetMode="External"/><Relationship Id="rId4" Type="http://schemas.openxmlformats.org/officeDocument/2006/relationships/hyperlink" Target="https://nos.nl/artikel/2300104-scp-armoede-blijft-dalen-minder-dan-een-miljoen-nederlanders-arm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nos.nl/video/2251499-baudet-meedoen-aan-debat-is-beneden-mijn-waardigheid.html" TargetMode="External"/><Relationship Id="rId4" Type="http://schemas.openxmlformats.org/officeDocument/2006/relationships/hyperlink" Target="https://nos.nl/artikel/2220573-demonstratie-voor-creperende-dieren-oostvaardersplassen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xPjmB4EJU8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nos.nl/artikel/2297155-dader-aanslag-noorse-moskee-postte-online-zijn-nazi-sympathieen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os.nl/artikel/2296338-dit-jaar-dagelijks-40-doden-door-vuurwapengeweld-in-vs.html" TargetMode="External"/><Relationship Id="rId5" Type="http://schemas.openxmlformats.org/officeDocument/2006/relationships/hyperlink" Target="https://nos.nl/artikel/2296206-20-doden-bij-aanslag-walmart-texas-schutter-aangehouden.html" TargetMode="External"/><Relationship Id="rId4" Type="http://schemas.openxmlformats.org/officeDocument/2006/relationships/hyperlink" Target="https://nos.nl/artikel/2297852-telefoonverkeer-kashmir-gedeeltelijk-hersteld.html" TargetMode="Externa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os.nl/artikel/2299958-knvb-gaat-discriminatie-in-amateurvoetbal-apart-registreren.html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nos.nl/artikel/2299987-campagne-tegen-zakelijk-appen-en-bellen-in-het-verkeer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os.nl/artikel/2300020-een-gratis-huwelijk-in-deze-gemeenten-moeten-koppels-toch-betalen.html" TargetMode="External"/><Relationship Id="rId5" Type="http://schemas.openxmlformats.org/officeDocument/2006/relationships/hyperlink" Target="https://nos.nl/artikel/2297747-gemeente-alkmaar-sluit-stadion-az-per-direct-nieuwe-breuken-gevonden.html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nos.nl/artikel/2300094-langzamer-rijden-rond-de-veluwe-scheelt-maar-130-blijft-de-norm.html" TargetMode="External"/><Relationship Id="rId9" Type="http://schemas.openxmlformats.org/officeDocument/2006/relationships/hyperlink" Target="https://www.youtube.com/watch?v=5Vhxqx4DW1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g"/><Relationship Id="rId7" Type="http://schemas.openxmlformats.org/officeDocument/2006/relationships/hyperlink" Target="https://www.youtube.com/watch?v=teX3Ai6Y37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os.nl/artikel/2300111-ook-pvda-wil-basisbeurs-terug-maar-leenstelsel-lijkt-er-nog-wel-even-te-blijven.html" TargetMode="External"/><Relationship Id="rId5" Type="http://schemas.openxmlformats.org/officeDocument/2006/relationships/hyperlink" Target="https://nos.nl/artikel/2299977-eerste-staking-ooit-in-jeugdzorg-heel-heftig-maar-de-nood-is-hoog.html" TargetMode="External"/><Relationship Id="rId4" Type="http://schemas.openxmlformats.org/officeDocument/2006/relationships/hyperlink" Target="https://nos.nl/artikel/2299941-vrouw-van-neergeslagen-agent-roept-deelnemers-trouwstoet-op-meld-j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3738880" y="3007360"/>
            <a:ext cx="4714240" cy="1105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aleway"/>
              <a:buNone/>
            </a:pPr>
            <a:r>
              <a:rPr lang="nl-NL" sz="54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Hoofdstuk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1</a:t>
            </a:r>
            <a:endParaRPr dirty="0"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3567395" y="4097772"/>
            <a:ext cx="5057210" cy="4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nl-NL" sz="32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Maatschappelijk geluk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1.3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Botsingen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Actoren: mensen die betrokken zijn bij een maatschappelijk probleem (denk aan acteurs die een rol spelen)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Mensen hebben verschillende ideeën over de maatschappij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Wingdings" pitchFamily="2" charset="2"/>
              </a:rPr>
              <a:t>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een botsing: waarden en/of belangen van actoren kunnen niet samengaan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Instructiefilmpje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4"/>
              </a:rPr>
              <a:t>AWB-schema’s</a:t>
            </a: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Lezen §1.3, maken opdracht 11 t/m 13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99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1.3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Botsingen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Botsingen in het nieuws: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4"/>
              </a:rPr>
              <a:t>boerkaverbod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5"/>
              </a:rPr>
              <a:t>boetes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6"/>
              </a:rPr>
              <a:t>gokken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Opdrachten bespreken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Opdracht 15 maken en bedenk creatieve combinaties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Instructiefilmpje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7"/>
              </a:rPr>
              <a:t>§1.3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71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1.4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Maatschappelijke problemen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66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Verschillende soorten problemen: privé, school, zakelijk.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Maatschappelijke problemen hebben drie kenmerken: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Veel actoren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Verschillende meningen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Rol overheid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Rol overheid is betwistbaar: sommige actoren willen dat de overheid heel weinig doet.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Maatschappelijke driehoek: indeling van soorten actoren: overheid, markt of middenveld.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Lezen §1.4, maken opdracht 16 t/m 18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8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1.4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Maatschappelijke problemen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Actuele maatschappelijke problemen: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4"/>
              </a:rPr>
              <a:t>armoede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5"/>
              </a:rPr>
              <a:t>rechten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6"/>
              </a:rPr>
              <a:t>drugs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Opdrachten bespreken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Opdracht 19 maken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Instructiefilmpje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7"/>
              </a:rPr>
              <a:t>§1.4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sz="40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sz="40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sz="40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1.5 </a:t>
            </a:r>
            <a:r>
              <a:rPr lang="nl-NL" sz="40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Maatschappelijke problemen oplossen</a:t>
            </a:r>
            <a:endParaRPr sz="4000"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Verschillende ideeën over maatschappelijk geluk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Ook verschillende ideeën over hóe maatschappelijke problemen op te lossen: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Strijd: oplossen door geweld, want dit is de juiste visie op de samenleving (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4"/>
              </a:rPr>
              <a:t>in NL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)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Debat: verschillende actoren debatteren met elkaar over de oorzaken en oplossingen van maatschappelijke problemen (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5"/>
              </a:rPr>
              <a:t>of toch niet?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)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Lezen §1.5, maken opdracht 21, 22 en 24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25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nl-NL" sz="40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sz="40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sz="40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1.5 </a:t>
            </a:r>
            <a:r>
              <a:rPr lang="nl-NL" sz="40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Maatschappelijke problemen oplossen</a:t>
            </a:r>
            <a:endParaRPr sz="4000"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Voorbeelden van strijd: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4"/>
              </a:rPr>
              <a:t>Kashmir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5"/>
              </a:rPr>
              <a:t>Texas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(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6"/>
              </a:rPr>
              <a:t>VS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),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7"/>
              </a:rPr>
              <a:t>Oslo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Opdrachten bespreken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Opdracht 23 bespreken en 25 maken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Instructiefilmpje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8"/>
              </a:rPr>
              <a:t>§1.5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3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Afronding hoofdstuk 1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4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Belangrijke begrippen om te begrijpen: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Waarden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Belangen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Actoren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Strijd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Debat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Botsingenladder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Belangrijke begrippen om toe te passen: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AWB-schema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Dilemma’s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Maatschappelijke problemen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Rode draad: maatschappelijk geluk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Doelen hoofdstuk 1</a:t>
            </a:r>
            <a:endParaRPr dirty="0"/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Ik leer wat waarden en belangen zijn.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Ik leer wat dilemma’s zijn.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Ik leer wat botsingen en maatschappelijke problemen zijn.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sym typeface="Raleway"/>
              </a:rPr>
              <a:t> Ik leer wat een AWB-schema en de maatschappelijke driehoek is.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sym typeface="Raleway"/>
              </a:rPr>
              <a:t> Ik leer op welke manieren mensen maatschappelijk geluk willen bereiken.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</p:txBody>
      </p:sp>
      <p:pic>
        <p:nvPicPr>
          <p:cNvPr id="130" name="Google Shape;130;p7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Inleiding</a:t>
            </a: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Maatschappijleer gaat over…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…het samenleven van mensen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…de actualiteit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…jouw mening in het waardenlogboek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Rode draad in dit boek: maatschappelijk geluk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Wanneer is een land (een maatschappij) gelukkig?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Waarom is het maatschappelijk geluk in het ene land hoger dan in het andere land?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Waarom zorgen alle landen dat ze niet hetzelfde zijn ingericht als het gelukkigste land?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Lezen pagina 7, maken opdracht 1 en 2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9285725" y="6488675"/>
            <a:ext cx="29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</a:t>
            </a: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leer</a:t>
            </a: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.nl</a:t>
            </a:r>
            <a:endParaRPr/>
          </a:p>
        </p:txBody>
      </p:sp>
      <p:pic>
        <p:nvPicPr>
          <p:cNvPr id="99" name="Google Shape;99;p3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Waardenlogboek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Maatschappijleer gaat over hoe mensen samenleven.</a:t>
            </a:r>
            <a:endParaRPr lang="nl-NL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Daarover bestaan verschillende meningen.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In het WAARDENLOGBOEK (WLB) geef je jouw mening en heb je zo gedurende een jaar maatschappijleer een logboek van jouw mening.</a:t>
            </a: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nl-NL"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Hoofdstuk 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Maatschappelijk geluk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Begrippen om het maatschappelijk geluk te kunnen bestuderen</a:t>
            </a:r>
            <a:endParaRPr lang="nl-NL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Basisbegrippen die het hele jaar terugkomen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Mensen denken verschillend over maatschappelijk geluk</a:t>
            </a: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nl-NL"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80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Belangen en waarden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Belang: voordeel dat iemand heeft of kan krijgen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Iets waar je dus zelf (of je eigen groep) beter van wordt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Ezelsbruggetje: MATIG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Waarde: abstract ideaal dat mensen belangrijk vinden om na te streven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Iets wat je belangrijk vindt voor de wereld, bijvoorbeeld hoe mensen met elkaar omgaan (eerlijkheid, respect, tolerantie) of hoe de wereld eruit zou moeten zien (democratie, gelijkheid, vrijheid)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Lezen §1.1, maken opdracht 1 t/m 3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9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Belangen en waarden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Voorbeelden van waarden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ijdelijke aanduiding voor inhoud 4" descr="Schermafbeelding 2013-09-07 om 17.18.05.png">
            <a:extLst>
              <a:ext uri="{FF2B5EF4-FFF2-40B4-BE49-F238E27FC236}">
                <a16:creationId xmlns:a16="http://schemas.microsoft.com/office/drawing/2014/main" id="{AB45B595-43F4-0446-8392-1E3813CE75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8850" y="2526100"/>
            <a:ext cx="7734300" cy="38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9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Belangen en waarden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sym typeface="Raleway"/>
              </a:rPr>
              <a:t>Belangen en waarden in het nieuws: </a:t>
            </a:r>
            <a:r>
              <a:rPr lang="nl-NL" dirty="0">
                <a:latin typeface="Raleway"/>
                <a:sym typeface="Raleway"/>
                <a:hlinkClick r:id="rId4"/>
              </a:rPr>
              <a:t>120 of 130?</a:t>
            </a:r>
            <a:r>
              <a:rPr lang="nl-NL" dirty="0">
                <a:latin typeface="Raleway"/>
                <a:sym typeface="Raleway"/>
              </a:rPr>
              <a:t>, </a:t>
            </a:r>
            <a:r>
              <a:rPr lang="nl-NL" dirty="0">
                <a:latin typeface="Raleway"/>
                <a:sym typeface="Raleway"/>
                <a:hlinkClick r:id="rId5"/>
              </a:rPr>
              <a:t>stadion AZ</a:t>
            </a:r>
            <a:r>
              <a:rPr lang="nl-NL" dirty="0">
                <a:latin typeface="Raleway"/>
                <a:sym typeface="Raleway"/>
              </a:rPr>
              <a:t>, </a:t>
            </a:r>
            <a:r>
              <a:rPr lang="nl-NL" dirty="0">
                <a:latin typeface="Raleway"/>
                <a:sym typeface="Raleway"/>
                <a:hlinkClick r:id="rId6"/>
              </a:rPr>
              <a:t>trouwen duur?</a:t>
            </a:r>
            <a:r>
              <a:rPr lang="nl-NL" dirty="0">
                <a:latin typeface="Raleway"/>
                <a:sym typeface="Raleway"/>
              </a:rPr>
              <a:t>, </a:t>
            </a:r>
            <a:r>
              <a:rPr lang="nl-NL" dirty="0">
                <a:latin typeface="Raleway"/>
                <a:sym typeface="Raleway"/>
                <a:hlinkClick r:id="rId7"/>
              </a:rPr>
              <a:t>appen in het verkeer</a:t>
            </a:r>
            <a:r>
              <a:rPr lang="nl-NL" dirty="0">
                <a:latin typeface="Raleway"/>
                <a:sym typeface="Raleway"/>
              </a:rPr>
              <a:t> en </a:t>
            </a:r>
            <a:r>
              <a:rPr lang="nl-NL" dirty="0">
                <a:latin typeface="Raleway"/>
                <a:sym typeface="Raleway"/>
                <a:hlinkClick r:id="rId8"/>
              </a:rPr>
              <a:t>amateurvoetbal</a:t>
            </a:r>
            <a:r>
              <a:rPr lang="nl-NL" dirty="0">
                <a:latin typeface="Raleway"/>
                <a:sym typeface="Raleway"/>
              </a:rPr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Opdrachten 1 t/m 3 bespreken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Duo’s vormen en opdracht 5 maken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Instructiefilmpje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9"/>
              </a:rPr>
              <a:t>§1.1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45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1.2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Dilemma’s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Soms moet je kiezen tussen waarden en/of belangen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Wingdings" pitchFamily="2" charset="2"/>
              </a:rPr>
              <a:t></a:t>
            </a:r>
            <a:r>
              <a:rPr lang="nl-NL" dirty="0">
                <a:latin typeface="Raleway"/>
                <a:sym typeface="Raleway"/>
              </a:rPr>
              <a:t> een dilemma: keuze tussen zaken die niet samen kunnen gaan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Zowel voor jou als voor de samenleving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Dilemma’s belangrijk voor debat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Door dilemma’s kun je elkaar beter begrijpen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Lezen §1.2, maken opdracht 6, 7 en 9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5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1.2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Dilemma’s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Dilemma’s in het nieuws: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4"/>
              </a:rPr>
              <a:t>melden?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5"/>
              </a:rPr>
              <a:t>staken?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6"/>
              </a:rPr>
              <a:t>basisbeurs?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Opdrachten bespreken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Trio’s vormen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Opdracht 10 maken: één iemand stelt vragen, één iemand geeft antwoord en de derde schrijft op en verwerkt daarbij waarden en belangen.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Drie rondes waarin steeds de rollen wisselen.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Bespreken opdracht: wat valt op bij de waarden en belangen?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Instructiefilmpje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7"/>
              </a:rPr>
              <a:t>§1.2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72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839</Words>
  <Application>Microsoft Macintosh PowerPoint</Application>
  <PresentationFormat>Breedbeeld</PresentationFormat>
  <Paragraphs>120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Calibri</vt:lpstr>
      <vt:lpstr>Raleway</vt:lpstr>
      <vt:lpstr>Arial</vt:lpstr>
      <vt:lpstr>Noto Sans Symbols</vt:lpstr>
      <vt:lpstr>Kantoorthema</vt:lpstr>
      <vt:lpstr>Hoofdstuk 1</vt:lpstr>
      <vt:lpstr>Inleiding</vt:lpstr>
      <vt:lpstr>Waardenlogboek</vt:lpstr>
      <vt:lpstr>Hoofdstuk 1 Maatschappelijk geluk</vt:lpstr>
      <vt:lpstr>§ 1.1 Belangen en waarden</vt:lpstr>
      <vt:lpstr>§ 1.1 Belangen en waarden</vt:lpstr>
      <vt:lpstr>§ 1.1 Belangen en waarden</vt:lpstr>
      <vt:lpstr>§ 1.2 Dilemma’s</vt:lpstr>
      <vt:lpstr>§ 1.2 Dilemma’s</vt:lpstr>
      <vt:lpstr>§ 1.3 Botsingen</vt:lpstr>
      <vt:lpstr>§ 1.3 Botsingen</vt:lpstr>
      <vt:lpstr>§ 1.4 Maatschappelijke problemen</vt:lpstr>
      <vt:lpstr>§ 1.4 Maatschappelijke problemen</vt:lpstr>
      <vt:lpstr>§ 1.5 Maatschappelijke problemen oplossen</vt:lpstr>
      <vt:lpstr>§ 1.5 Maatschappelijke problemen oplossen</vt:lpstr>
      <vt:lpstr>Afronding hoofdstuk 1</vt:lpstr>
      <vt:lpstr>Doelen hoofdstuk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Titels: Raleway (44pt)</dc:title>
  <dc:creator>Rachel Stoffelsen</dc:creator>
  <cp:lastModifiedBy>Madelie van Leijenhorst</cp:lastModifiedBy>
  <cp:revision>12</cp:revision>
  <dcterms:created xsi:type="dcterms:W3CDTF">2020-05-14T09:28:22Z</dcterms:created>
  <dcterms:modified xsi:type="dcterms:W3CDTF">2020-08-19T09:49:47Z</dcterms:modified>
</cp:coreProperties>
</file>