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1" r:id="rId5"/>
    <p:sldId id="263" r:id="rId6"/>
    <p:sldId id="264" r:id="rId7"/>
  </p:sldIdLst>
  <p:sldSz cx="12192000" cy="6858000"/>
  <p:notesSz cx="6858000" cy="9144000"/>
  <p:embeddedFontLst>
    <p:embeddedFont>
      <p:font typeface="Calibri" panose="020F0502020204030204" pitchFamily="34" charset="0"/>
      <p:regular r:id="rId9"/>
      <p:bold r:id="rId10"/>
      <p:italic r:id="rId11"/>
      <p:boldItalic r:id="rId12"/>
    </p:embeddedFont>
    <p:embeddedFont>
      <p:font typeface="Raleway" panose="020B0503030101060003" pitchFamily="34" charset="77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8" roundtripDataSignature="AMtx7mgySozY8S/wUEb7vpeMA7MXieGlS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C98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40"/>
    <p:restoredTop sz="94719"/>
  </p:normalViewPr>
  <p:slideViewPr>
    <p:cSldViewPr snapToGrid="0" snapToObjects="1">
      <p:cViewPr varScale="1">
        <p:scale>
          <a:sx n="150" d="100"/>
          <a:sy n="150" d="100"/>
        </p:scale>
        <p:origin x="17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50195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282158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verticale teks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8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e titel en teks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9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ekop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van twee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2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gelijking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3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3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3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lleen titel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g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oud met bijschrift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fbeelding met bijschrift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7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7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nl-NL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"/>
          <p:cNvSpPr txBox="1">
            <a:spLocks noGrp="1"/>
          </p:cNvSpPr>
          <p:nvPr>
            <p:ph type="ctrTitle"/>
          </p:nvPr>
        </p:nvSpPr>
        <p:spPr>
          <a:xfrm>
            <a:off x="3738880" y="3007360"/>
            <a:ext cx="4714240" cy="1105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Raleway"/>
              <a:buNone/>
            </a:pPr>
            <a:r>
              <a:rPr lang="nl-NL" sz="5400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Uitleg PO</a:t>
            </a:r>
            <a:endParaRPr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225BB5A-33FC-3340-9DEC-F4DDCAE9143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Uitleg 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Praktische Opdracht</a:t>
            </a:r>
            <a:endParaRPr dirty="0"/>
          </a:p>
        </p:txBody>
      </p:sp>
      <p:sp>
        <p:nvSpPr>
          <p:cNvPr id="97" name="Google Shape;97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Praktisch</a:t>
            </a:r>
          </a:p>
          <a:p>
            <a:pPr marL="685800" lvl="1" indent="-228600">
              <a:spcBef>
                <a:spcPts val="1000"/>
              </a:spcBef>
              <a:buSzPts val="2800"/>
            </a:pPr>
            <a:r>
              <a:rPr lang="nl-NL" dirty="0">
                <a:latin typeface="Raleway"/>
                <a:sym typeface="Raleway"/>
              </a:rPr>
              <a:t>Inleveren op …</a:t>
            </a:r>
          </a:p>
          <a:p>
            <a:pPr marL="685800" lvl="1" indent="-228600">
              <a:spcBef>
                <a:spcPts val="1000"/>
              </a:spcBef>
              <a:buSzPts val="2800"/>
            </a:pPr>
            <a:r>
              <a:rPr lang="nl-NL" dirty="0">
                <a:latin typeface="Raleway"/>
                <a:sym typeface="Raleway"/>
              </a:rPr>
              <a:t>Telt 1x mee (totaal 20%)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Drie onderdelen</a:t>
            </a:r>
          </a:p>
          <a:p>
            <a:pPr marL="685800" lvl="1" indent="-228600">
              <a:spcBef>
                <a:spcPts val="1000"/>
              </a:spcBef>
              <a:buSzPts val="2800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Groepsdeel</a:t>
            </a:r>
          </a:p>
          <a:p>
            <a:pPr marL="685800" lvl="1" indent="-228600">
              <a:spcBef>
                <a:spcPts val="1000"/>
              </a:spcBef>
              <a:buSzPts val="2800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Groepspresentatie</a:t>
            </a:r>
          </a:p>
          <a:p>
            <a:pPr marL="685800" lvl="1" indent="-228600">
              <a:spcBef>
                <a:spcPts val="1000"/>
              </a:spcBef>
              <a:buSzPts val="2800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Individueel deel</a:t>
            </a:r>
            <a:endParaRPr dirty="0"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8" name="Google Shape;98;p3"/>
          <p:cNvSpPr txBox="1"/>
          <p:nvPr/>
        </p:nvSpPr>
        <p:spPr>
          <a:xfrm>
            <a:off x="9285725" y="6488675"/>
            <a:ext cx="29976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www.maatschappij-</a:t>
            </a:r>
            <a:r>
              <a:rPr lang="nl-NL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leer</a:t>
            </a:r>
            <a:r>
              <a:rPr lang="nl-NL" sz="18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.nl</a:t>
            </a:r>
            <a:endParaRPr/>
          </a:p>
        </p:txBody>
      </p:sp>
      <p:pic>
        <p:nvPicPr>
          <p:cNvPr id="99" name="Google Shape;99;p3" descr="Werel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07324" y="6534132"/>
            <a:ext cx="278404" cy="2784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Uitleg 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Groepsopdracht (50 punten)</a:t>
            </a:r>
            <a:endParaRPr dirty="0"/>
          </a:p>
        </p:txBody>
      </p:sp>
      <p:sp>
        <p:nvSpPr>
          <p:cNvPr id="105" name="Google Shape;105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Onderzoek een maatschappelijk probleem:</a:t>
            </a:r>
          </a:p>
          <a:p>
            <a:pPr marL="685800" lvl="1" indent="-228600">
              <a:spcBef>
                <a:spcPts val="0"/>
              </a:spcBef>
              <a:buSzPts val="2800"/>
            </a:pPr>
            <a:r>
              <a:rPr lang="nl-NL" dirty="0">
                <a:latin typeface="Raleway"/>
                <a:sym typeface="Raleway"/>
              </a:rPr>
              <a:t>Analyse van artikelen:</a:t>
            </a:r>
          </a:p>
          <a:p>
            <a:pPr marL="1143000" lvl="2" indent="-228600">
              <a:spcBef>
                <a:spcPts val="0"/>
              </a:spcBef>
              <a:buSzPts val="2800"/>
            </a:pPr>
            <a:r>
              <a:rPr lang="nl-NL" dirty="0">
                <a:latin typeface="Raleway"/>
                <a:sym typeface="Raleway"/>
              </a:rPr>
              <a:t>Zoek </a:t>
            </a:r>
            <a:r>
              <a:rPr lang="nl-NL" b="1" dirty="0">
                <a:latin typeface="Raleway"/>
                <a:sym typeface="Raleway"/>
              </a:rPr>
              <a:t>goede</a:t>
            </a:r>
            <a:r>
              <a:rPr lang="nl-NL" dirty="0">
                <a:latin typeface="Raleway"/>
                <a:sym typeface="Raleway"/>
              </a:rPr>
              <a:t> artikelen en maak daar AWB-schema’s bij.</a:t>
            </a:r>
          </a:p>
          <a:p>
            <a:pPr marL="685800" lvl="1" indent="-228600">
              <a:spcBef>
                <a:spcPts val="0"/>
              </a:spcBef>
              <a:buSzPts val="2800"/>
            </a:pPr>
            <a:r>
              <a:rPr lang="nl-NL" dirty="0">
                <a:latin typeface="Raleway"/>
                <a:sym typeface="Raleway"/>
              </a:rPr>
              <a:t>Analyse van maatschappij:</a:t>
            </a:r>
          </a:p>
          <a:p>
            <a:pPr marL="1143000" lvl="2" indent="-228600">
              <a:spcBef>
                <a:spcPts val="0"/>
              </a:spcBef>
              <a:buSzPts val="2800"/>
            </a:pPr>
            <a:r>
              <a:rPr lang="nl-NL" dirty="0">
                <a:latin typeface="Raleway"/>
                <a:sym typeface="Raleway"/>
              </a:rPr>
              <a:t>Beschrijf het probleem en maak een tabel met waarden en belangen.</a:t>
            </a:r>
          </a:p>
          <a:p>
            <a:pPr marL="685800" lvl="1" indent="-228600">
              <a:spcBef>
                <a:spcPts val="0"/>
              </a:spcBef>
              <a:buSzPts val="2800"/>
            </a:pPr>
            <a:r>
              <a:rPr lang="nl-NL" dirty="0">
                <a:latin typeface="Raleway"/>
                <a:sym typeface="Raleway"/>
              </a:rPr>
              <a:t>Analyse van politiek:</a:t>
            </a:r>
          </a:p>
          <a:p>
            <a:pPr marL="1143000" lvl="2" indent="-228600">
              <a:spcBef>
                <a:spcPts val="0"/>
              </a:spcBef>
              <a:buSzPts val="2800"/>
            </a:pPr>
            <a:r>
              <a:rPr lang="nl-NL" dirty="0">
                <a:latin typeface="Raleway"/>
                <a:sym typeface="Raleway"/>
              </a:rPr>
              <a:t>Zoek uit wat politieke partijen ervan vinden.</a:t>
            </a:r>
          </a:p>
          <a:p>
            <a:pPr marL="914400" lvl="2" indent="0">
              <a:spcBef>
                <a:spcPts val="0"/>
              </a:spcBef>
              <a:buSzPts val="2800"/>
              <a:buNone/>
            </a:pP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Zie de opdracht voor sites met maatschappelijke onderwerpen.</a:t>
            </a:r>
            <a:endParaRPr dirty="0"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6" name="Google Shape;106;p4"/>
          <p:cNvSpPr txBox="1"/>
          <p:nvPr/>
        </p:nvSpPr>
        <p:spPr>
          <a:xfrm>
            <a:off x="9285728" y="6488668"/>
            <a:ext cx="321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www.maatschappij-leer.nl</a:t>
            </a:r>
            <a:endParaRPr/>
          </a:p>
        </p:txBody>
      </p:sp>
      <p:pic>
        <p:nvPicPr>
          <p:cNvPr id="107" name="Google Shape;107;p4" descr="Werel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07324" y="6534132"/>
            <a:ext cx="278404" cy="2784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Uitleg 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Groepspresentaties (20 punten)</a:t>
            </a:r>
            <a:endParaRPr dirty="0"/>
          </a:p>
        </p:txBody>
      </p:sp>
      <p:sp>
        <p:nvSpPr>
          <p:cNvPr id="121" name="Google Shape;12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Presentatie in 10 minuten:</a:t>
            </a:r>
          </a:p>
          <a:p>
            <a:pPr marL="685800" lvl="1" indent="-228600">
              <a:spcBef>
                <a:spcPts val="0"/>
              </a:spcBef>
              <a:buSzPts val="2800"/>
            </a:pPr>
            <a:r>
              <a:rPr lang="nl-NL" dirty="0">
                <a:latin typeface="Raleway"/>
                <a:sym typeface="Raleway"/>
              </a:rPr>
              <a:t>Mag in filmpje, bijvoorbeeld ‘op z’n Klokhuis’</a:t>
            </a:r>
          </a:p>
          <a:p>
            <a:pPr marL="685800" lvl="1" indent="-228600">
              <a:spcBef>
                <a:spcPts val="0"/>
              </a:spcBef>
              <a:buSzPts val="2800"/>
            </a:pPr>
            <a:r>
              <a:rPr lang="nl-NL" dirty="0">
                <a:latin typeface="Raleway"/>
                <a:sym typeface="Raleway"/>
              </a:rPr>
              <a:t>Mag met PowerPoint/</a:t>
            </a:r>
            <a:r>
              <a:rPr lang="nl-NL" dirty="0" err="1">
                <a:latin typeface="Raleway"/>
                <a:sym typeface="Raleway"/>
              </a:rPr>
              <a:t>Prezi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Na …, volgens nader te bepalen indeling.</a:t>
            </a:r>
            <a:endParaRPr dirty="0"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2" name="Google Shape;122;p6"/>
          <p:cNvSpPr txBox="1"/>
          <p:nvPr/>
        </p:nvSpPr>
        <p:spPr>
          <a:xfrm>
            <a:off x="9285728" y="6488668"/>
            <a:ext cx="321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www.maatschappij-leer.nl</a:t>
            </a:r>
            <a:endParaRPr/>
          </a:p>
        </p:txBody>
      </p:sp>
      <p:pic>
        <p:nvPicPr>
          <p:cNvPr id="123" name="Google Shape;123;p6" descr="Werel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07324" y="6534132"/>
            <a:ext cx="278404" cy="2784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Uitleg </a:t>
            </a:r>
            <a:r>
              <a:rPr lang="nl-NL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Individuele opdracht (30 punten)</a:t>
            </a:r>
            <a:endParaRPr dirty="0"/>
          </a:p>
        </p:txBody>
      </p:sp>
      <p:sp>
        <p:nvSpPr>
          <p:cNvPr id="121" name="Google Shape;12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Je gaat bedenken wat je geleerd hebt bij maatschappijleer, en wat je zelf vindt van…</a:t>
            </a:r>
          </a:p>
          <a:p>
            <a:pPr marL="685800" lvl="1" indent="-228600">
              <a:spcBef>
                <a:spcPts val="0"/>
              </a:spcBef>
              <a:buSzPts val="2800"/>
            </a:pPr>
            <a:r>
              <a:rPr lang="nl-NL" dirty="0">
                <a:latin typeface="Raleway"/>
                <a:sym typeface="Raleway"/>
              </a:rPr>
              <a:t>Elk hoofdstuk één waardenlogboekopdracht (in het opdrachtenboek de laatste opdracht van een paragraaf) </a:t>
            </a:r>
            <a:r>
              <a:rPr lang="nl-NL" dirty="0">
                <a:latin typeface="Raleway"/>
                <a:sym typeface="Wingdings" pitchFamily="2" charset="2"/>
              </a:rPr>
              <a:t> zie PDF voor keuzes per hoofdstuk.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LET OP: je levert als groep één werkstuk in, waarin alle delen van iedereen zitten!</a:t>
            </a:r>
            <a:endParaRPr dirty="0"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 dirty="0"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2" name="Google Shape;122;p6"/>
          <p:cNvSpPr txBox="1"/>
          <p:nvPr/>
        </p:nvSpPr>
        <p:spPr>
          <a:xfrm>
            <a:off x="9285728" y="6488668"/>
            <a:ext cx="321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www.maatschappij-leer.nl</a:t>
            </a:r>
            <a:endParaRPr/>
          </a:p>
        </p:txBody>
      </p:sp>
      <p:pic>
        <p:nvPicPr>
          <p:cNvPr id="123" name="Google Shape;123;p6" descr="Werel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07324" y="6534132"/>
            <a:ext cx="278404" cy="2784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159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</a:pPr>
            <a:r>
              <a:rPr lang="nl-NL" b="1" dirty="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Aan de slag</a:t>
            </a:r>
            <a:endParaRPr dirty="0"/>
          </a:p>
        </p:txBody>
      </p:sp>
      <p:sp>
        <p:nvSpPr>
          <p:cNvPr id="121" name="Google Shape;121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Groepen vormen, maximaal drie leerlingen, minimaal twee.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Bedenk welk probleem jullie willen onderzoeken. Kies </a:t>
            </a:r>
            <a:r>
              <a:rPr lang="nl-NL" u="sng" dirty="0">
                <a:latin typeface="Raleway"/>
                <a:ea typeface="Raleway"/>
                <a:cs typeface="Raleway"/>
                <a:sym typeface="Raleway"/>
              </a:rPr>
              <a:t>niet</a:t>
            </a: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 te snel!</a:t>
            </a:r>
            <a:endParaRPr dirty="0"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</a:pPr>
            <a:r>
              <a:rPr lang="nl-NL" dirty="0">
                <a:latin typeface="Raleway"/>
                <a:ea typeface="Raleway"/>
                <a:cs typeface="Raleway"/>
                <a:sym typeface="Raleway"/>
              </a:rPr>
              <a:t>Meld dit bij je docent.</a:t>
            </a:r>
            <a:endParaRPr dirty="0">
              <a:latin typeface="Raleway"/>
              <a:ea typeface="Raleway"/>
              <a:cs typeface="Raleway"/>
              <a:sym typeface="Raleway"/>
            </a:endParaRPr>
          </a:p>
          <a:p>
            <a:pPr marL="228600" lvl="0" indent="-76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sz="2400" dirty="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22" name="Google Shape;122;p6"/>
          <p:cNvSpPr txBox="1"/>
          <p:nvPr/>
        </p:nvSpPr>
        <p:spPr>
          <a:xfrm>
            <a:off x="9285728" y="6488668"/>
            <a:ext cx="32112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nl-NL"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rPr>
              <a:t>www.maatschappij-leer.nl</a:t>
            </a:r>
            <a:endParaRPr/>
          </a:p>
        </p:txBody>
      </p:sp>
      <p:pic>
        <p:nvPicPr>
          <p:cNvPr id="123" name="Google Shape;123;p6" descr="Werel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007324" y="6534132"/>
            <a:ext cx="278404" cy="2784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946114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238</Words>
  <Application>Microsoft Macintosh PowerPoint</Application>
  <PresentationFormat>Breedbeeld</PresentationFormat>
  <Paragraphs>37</Paragraphs>
  <Slides>6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0" baseType="lpstr">
      <vt:lpstr>Calibri</vt:lpstr>
      <vt:lpstr>Raleway</vt:lpstr>
      <vt:lpstr>Arial</vt:lpstr>
      <vt:lpstr>Kantoorthema</vt:lpstr>
      <vt:lpstr>Uitleg PO</vt:lpstr>
      <vt:lpstr>Uitleg Praktische Opdracht</vt:lpstr>
      <vt:lpstr>Uitleg Groepsopdracht (50 punten)</vt:lpstr>
      <vt:lpstr>Uitleg Groepspresentaties (20 punten)</vt:lpstr>
      <vt:lpstr>Uitleg Individuele opdracht (30 punten)</vt:lpstr>
      <vt:lpstr>Aan de slag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Titels: Raleway (44pt)</dc:title>
  <dc:creator>Rachel Stoffelsen</dc:creator>
  <cp:lastModifiedBy>Madelie van Leijenhorst</cp:lastModifiedBy>
  <cp:revision>7</cp:revision>
  <dcterms:created xsi:type="dcterms:W3CDTF">2020-05-14T09:28:22Z</dcterms:created>
  <dcterms:modified xsi:type="dcterms:W3CDTF">2020-08-19T09:53:05Z</dcterms:modified>
</cp:coreProperties>
</file>